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4FD8-5B1C-4BA1-AF95-C350BEE845CE}" type="datetimeFigureOut">
              <a:rPr lang="es-ES" smtClean="0"/>
              <a:t>06/10/2016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0213-4939-47C1-AC55-49B847CD2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6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4FD8-5B1C-4BA1-AF95-C350BEE845CE}" type="datetimeFigureOut">
              <a:rPr lang="es-ES" smtClean="0"/>
              <a:t>06/10/2016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0213-4939-47C1-AC55-49B847CD2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7327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4FD8-5B1C-4BA1-AF95-C350BEE845CE}" type="datetimeFigureOut">
              <a:rPr lang="es-ES" smtClean="0"/>
              <a:t>06/10/2016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0213-4939-47C1-AC55-49B847CD2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6447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4FD8-5B1C-4BA1-AF95-C350BEE845CE}" type="datetimeFigureOut">
              <a:rPr lang="es-ES" smtClean="0"/>
              <a:t>06/10/2016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0213-4939-47C1-AC55-49B847CD2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2558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4FD8-5B1C-4BA1-AF95-C350BEE845CE}" type="datetimeFigureOut">
              <a:rPr lang="es-ES" smtClean="0"/>
              <a:t>06/10/2016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0213-4939-47C1-AC55-49B847CD2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4351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4FD8-5B1C-4BA1-AF95-C350BEE845CE}" type="datetimeFigureOut">
              <a:rPr lang="es-ES" smtClean="0"/>
              <a:t>06/10/2016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0213-4939-47C1-AC55-49B847CD2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1852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4FD8-5B1C-4BA1-AF95-C350BEE845CE}" type="datetimeFigureOut">
              <a:rPr lang="es-ES" smtClean="0"/>
              <a:t>06/10/2016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0213-4939-47C1-AC55-49B847CD2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1605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4FD8-5B1C-4BA1-AF95-C350BEE845CE}" type="datetimeFigureOut">
              <a:rPr lang="es-ES" smtClean="0"/>
              <a:t>06/10/2016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0213-4939-47C1-AC55-49B847CD2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1145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4FD8-5B1C-4BA1-AF95-C350BEE845CE}" type="datetimeFigureOut">
              <a:rPr lang="es-ES" smtClean="0"/>
              <a:t>06/10/2016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0213-4939-47C1-AC55-49B847CD2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025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4FD8-5B1C-4BA1-AF95-C350BEE845CE}" type="datetimeFigureOut">
              <a:rPr lang="es-ES" smtClean="0"/>
              <a:t>06/10/2016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0213-4939-47C1-AC55-49B847CD2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8921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4FD8-5B1C-4BA1-AF95-C350BEE845CE}" type="datetimeFigureOut">
              <a:rPr lang="es-ES" smtClean="0"/>
              <a:t>06/10/2016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0213-4939-47C1-AC55-49B847CD2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1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B4FD8-5B1C-4BA1-AF95-C350BEE845CE}" type="datetimeFigureOut">
              <a:rPr lang="es-ES" smtClean="0"/>
              <a:t>06/10/2016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2D0213-4939-47C1-AC55-49B847CD2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9663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12" Type="http://schemas.openxmlformats.org/officeDocument/2006/relationships/image" Target="../media/image1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10" Type="http://schemas.openxmlformats.org/officeDocument/2006/relationships/image" Target="../media/image3.png"/><Relationship Id="rId4" Type="http://schemas.openxmlformats.org/officeDocument/2006/relationships/image" Target="../media/image61.jpeg"/><Relationship Id="rId9" Type="http://schemas.openxmlformats.org/officeDocument/2006/relationships/image" Target="../media/image6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rgbClr val="002060"/>
                </a:solidFill>
                <a:latin typeface="Algerian" panose="04020705040A02060702" pitchFamily="82" charset="0"/>
              </a:rPr>
              <a:t>PROYECTO BALONMANO.</a:t>
            </a:r>
            <a:endParaRPr lang="es-ES" b="1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 marL="0" indent="0" algn="ctr">
              <a:buNone/>
            </a:pPr>
            <a:r>
              <a:rPr lang="es-ES" b="1" dirty="0" smtClean="0">
                <a:latin typeface="Algerian" panose="04020705040A02060702" pitchFamily="82" charset="0"/>
              </a:rPr>
              <a:t>PRESENTACIÓN EMPRESA</a:t>
            </a:r>
          </a:p>
          <a:p>
            <a:pPr marL="0" indent="0" algn="ctr">
              <a:buNone/>
            </a:pPr>
            <a:endParaRPr lang="es-ES" b="1" dirty="0">
              <a:latin typeface="Algerian" panose="04020705040A02060702" pitchFamily="82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052688" y="2914656"/>
            <a:ext cx="4320481" cy="1748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276872"/>
            <a:ext cx="2448272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5389150" y="4941168"/>
            <a:ext cx="357533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Presentación y estudio del</a:t>
            </a:r>
          </a:p>
          <a:p>
            <a:pPr algn="ctr"/>
            <a:r>
              <a:rPr lang="es-E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Proyecto: Juan F. </a:t>
            </a:r>
            <a:r>
              <a:rPr lang="es-E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Alemany</a:t>
            </a:r>
            <a:r>
              <a:rPr lang="es-E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</a:t>
            </a:r>
          </a:p>
          <a:p>
            <a:pPr algn="ctr"/>
            <a:r>
              <a:rPr lang="es-E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</a:t>
            </a:r>
            <a:r>
              <a:rPr lang="es-E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Patxi</a:t>
            </a:r>
            <a:r>
              <a:rPr lang="es-E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s-E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Peg</a:t>
            </a:r>
            <a:r>
              <a:rPr lang="es-E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</a:t>
            </a:r>
            <a:endParaRPr lang="es-ES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050" name="Picture 2" descr="Resultado de imagen de logratec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384884"/>
            <a:ext cx="3810000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281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images.clipartlogo.com/files/images/40/409337/sports-handball-pictogram-olympic_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338"/>
            <a:ext cx="2125288" cy="3225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908721"/>
            <a:ext cx="7772400" cy="2691730"/>
          </a:xfrm>
        </p:spPr>
        <p:txBody>
          <a:bodyPr>
            <a:noAutofit/>
          </a:bodyPr>
          <a:lstStyle/>
          <a:p>
            <a:r>
              <a:rPr lang="es-ES" sz="18000" b="1" dirty="0" smtClean="0">
                <a:solidFill>
                  <a:schemeClr val="tx2">
                    <a:lumMod val="75000"/>
                  </a:schemeClr>
                </a:solidFill>
                <a:latin typeface="Algerian" panose="04020705040A02060702" pitchFamily="82" charset="0"/>
              </a:rPr>
              <a:t>c.</a:t>
            </a:r>
            <a:r>
              <a:rPr lang="es-ES" sz="18000" b="1" dirty="0" smtClean="0">
                <a:latin typeface="Algerian" panose="04020705040A02060702" pitchFamily="82" charset="0"/>
              </a:rPr>
              <a:t> </a:t>
            </a:r>
            <a:r>
              <a:rPr lang="es-ES" sz="18000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H.</a:t>
            </a:r>
            <a:r>
              <a:rPr lang="es-ES" sz="18000" b="1" dirty="0" smtClean="0">
                <a:solidFill>
                  <a:srgbClr val="FFFF00"/>
                </a:solidFill>
                <a:latin typeface="Algerian" panose="04020705040A02060702" pitchFamily="82" charset="0"/>
              </a:rPr>
              <a:t>t.</a:t>
            </a:r>
            <a:endParaRPr lang="es-ES" sz="18000" b="1" dirty="0">
              <a:solidFill>
                <a:srgbClr val="FFFF0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135088"/>
          </a:xfrm>
        </p:spPr>
        <p:txBody>
          <a:bodyPr>
            <a:noAutofit/>
          </a:bodyPr>
          <a:lstStyle/>
          <a:p>
            <a:r>
              <a:rPr lang="es-ES" sz="4000" b="1" dirty="0" smtClean="0">
                <a:solidFill>
                  <a:schemeClr val="tx2">
                    <a:lumMod val="75000"/>
                  </a:schemeClr>
                </a:solidFill>
                <a:latin typeface="Algerian" panose="04020705040A02060702" pitchFamily="82" charset="0"/>
              </a:rPr>
              <a:t>Club </a:t>
            </a:r>
            <a:r>
              <a:rPr lang="es-ES" sz="4000" b="1" dirty="0" err="1" smtClean="0">
                <a:solidFill>
                  <a:srgbClr val="FF0000"/>
                </a:solidFill>
                <a:latin typeface="Algerian" panose="04020705040A02060702" pitchFamily="82" charset="0"/>
              </a:rPr>
              <a:t>d’handbol</a:t>
            </a:r>
            <a:endParaRPr lang="es-ES" sz="4000" b="1" dirty="0" smtClean="0">
              <a:solidFill>
                <a:srgbClr val="FF0000"/>
              </a:solidFill>
              <a:latin typeface="Algerian" panose="04020705040A02060702" pitchFamily="82" charset="0"/>
            </a:endParaRPr>
          </a:p>
          <a:p>
            <a:r>
              <a:rPr lang="es-ES" sz="4000" b="1" dirty="0" err="1" smtClean="0">
                <a:solidFill>
                  <a:srgbClr val="FFFF00"/>
                </a:solidFill>
                <a:latin typeface="Algerian" panose="04020705040A02060702" pitchFamily="82" charset="0"/>
              </a:rPr>
              <a:t>Taurons</a:t>
            </a:r>
            <a:r>
              <a:rPr lang="es-ES" sz="4000" b="1" dirty="0" smtClean="0">
                <a:solidFill>
                  <a:srgbClr val="FFFF00"/>
                </a:solidFill>
                <a:latin typeface="Algerian" panose="04020705040A02060702" pitchFamily="82" charset="0"/>
              </a:rPr>
              <a:t> de riba-roja</a:t>
            </a:r>
            <a:endParaRPr lang="es-ES" sz="4000" b="1" dirty="0">
              <a:solidFill>
                <a:srgbClr val="FFFF00"/>
              </a:solidFill>
              <a:latin typeface="Algerian" panose="04020705040A02060702" pitchFamily="82" charset="0"/>
            </a:endParaRPr>
          </a:p>
        </p:txBody>
      </p:sp>
      <p:sp>
        <p:nvSpPr>
          <p:cNvPr id="5" name="AutoShape 2" descr="data:image/jpeg;base64,/9j/4AAQSkZJRgABAQAAAQABAAD/2wCEAAkGBw0PDQ0NDA4PDA0NDg0NDA0NDw8OEA4NFREWFhURFBQYHCggGRoxGxQUITEtJSkrMC4uGB8zODMsNygtMCwBCgoKBQUFDgUFDisZExkrKysrKysrKysrKysrKysrKysrKysrKysrKysrKysrKysrKysrKysrKysrKysrKysrK//AABEIARUAtgMBIgACEQEDEQH/xAAcAAEAAgIDAQAAAAAAAAAAAAAAAQcGCAMEBQL/xAA+EAACAgECAwYDBgQFAgcAAAABAgADBAURBgchEjFBUWFxEyKBFDJCUpGhCCNysRUzYpLBgrJDU2Oi0uHw/8QAFAEBAAAAAAAAAAAAAAAAAAAAAP/EABQRAQAAAAAAAAAAAAAAAAAAAAD/2gAMAwEAAhEDEQA/ALxiIgIiIESYiAiIgRJmJcZcwtM0oFci342T+HEoKvb17i3XZB7/ALyluIuder5JZcP4en1dy/DUWW7ert039gIGyj2KoJYhQOpLEACeYvEenG5MdczHe+xuzXSlqO7NtvsFB37gf0msnDvD+t8QXEfFvuqDD42VlWWNTWfc77t6D9pd2kcF4PD2m5uXjqb82nDyLXy7QO2StZbsoB9xdwOg6+ZMDFObHNi6m6zTtHcVvUSmVmABitgPzVV7jYbdxPvtttvMEx+AuJ89RltRkWdr50fKvCWN6gO3aE73I3RK87WWuygLhiVtldh9mD3lgFZge/YsW9wJs1A1d0jjLiDQMoUZnx2RdjZhZhLKyedbnfb0Knb3mx3DWuY+o4dObineq5d9j95HHRkb1B3ExbnToNOXouTc6j42CpyaLPxLt95d/Ijfp57eUw3+GvUXK6liMd60NGRWOvRm7Sv/ANqfpAu+RJiAkSYgJEmIESZEQJiJECYiICIiBBMpDmfzgKtZg6K43G6X5w67HuK0/wDy/TznY568fNSDo+C/ZtdQc+1Ts1dbAFaQfAkHc+m3nKFgfV1ruzPYzO7Es7uSzMx7ySe8y2OW/J+3LCZmrBsfEIDV4wJW68eBb8i/ufTvnrcluWiMtWsakgcNtZgYzDdduhXIceP+kfXyl4wODT8GnHqSjGqSimsbJXWoVVHsJGp4a5GPfjv9y+m2lv6XUqf7zsxA1V4M1m3h3XHXMRuxW1mJmoo+Y1k9LFHj1CsPMe82Z0zXcLKqF+LlU3VEb9tLF6e47wfeYzzE5b4msAW9r7LmovZTJVe0GXwSxdx2h5eI/aU/l8kddRytQxr032Fi3BNx5kMAYGZc7OYeL9ks0rBtXIvv2XKsrIZKagdynaHQsSANvAb+k7X8O+gWUYOTn2qVOc6LSD40Vdr5tvVmb9BPK4P5FlbK7tYuR0Uhjh4/aIc+Aezp08wB185dlNKoi11qERFCIqjYKoGwAHltA5IiICIiAiIgIiICJEmAiIgJ09Yz0xsXIyrPuY9Ntzb+SKT/AMTuTFOajEaBqnZ7/sxH0LAH9t4GqOp59uTkXZN7dq2+x7bD/qY79PSZDyx4dXUtXxcawdqhSb8kfmpr2JU+hOy/WYpLW/hyZf8AGMkH7xwLex7fGq3H9v0gbFooAAA2AAAA6AAeE+okQJiRJgIifNjhVLMQqqCzMTsAoG5JMCZ5Wq8TabiHs5ebjY7fksuRX/277yjeZnN3IybLMPSLGx8RSyPkoezbkd4PZb8KeW3U/tKmdyxLMSzMSWJO5JPeSYG4mn8Y6RkOEx9QxLXPQILkDE+gJ6z3AZo7M64D5m6hpdiI9j5mDuBZjWsWKJ4mliflPp3enjA2pidHRdVx83Gpy8VxZRegdG8fVSPAg9CPSd6AiIgIiIESZEmAiIgJ5fFGnfa9PzcXxyMa+pdvzMhAP67T1IgaOspBII2IJBB8DPb4K4is0zUcbOQFhW211Y/8Slujr77d3qBPe5ycNHT9YvZV2x80tlUHw3Y72L9HJ+hEwWBupomr42djVZeJYLabV3Vh3g+KsPBh4gzvzTzhDjHP0q74mFbsjEG6hx2qrQPzL4H1Gxl+cF84NNz+zTlH/DsptgEtbel2/wBFu2w9m2+sCx4kAyYCVfz94ibE0tMSpuzbqDtWxB2YY6bGzb3JVfYmWhKF/iWVvtGln8JpygP6gyb/ANxApaIiAiIgXR/DnxC635Ol2NvXYhyscEn5bFIDge4IP/TL7mq/JJLDxDg/D32AyDbt/wCX8F+/6lZtRAREQEREBERAREQEREDEeZfBqavgNSOyuVTvZh2t+GzxQn8pAAP0PhNUc3EtotsovRqrqmKWVuNmVh3gzdyV3zR5Z1ashycbs0aii7K56JkKB0SzYd/gD4QNYInd1fSsnDvfGzKXx7k+8jjbcb/eB7iOneOk6UCyuWHNHI06yrEznbI05iE+YlrMUHuZCfwea+Xd5HZaq1XVXQhkdQyMp3DKRuCD5bTR+bT8ks+y/QMQ29TS1uOh86kbZf0HT6QM8lfc7OGH1DSWehS+RgscmtVG5dNtrFHr2evr2RLBkGBo7EvjmXyca6yzO0UIHcl7sEkIC3UlqT3D2Ow9fCUrqmkZeI5rzMe3GcEja2tk3PoT0P0gdGJzYmJdc3Yoqsuc9yVI1jfoBLR4D5M5uTYl+rKcLEBDGknbIuH5dvwD1PX08YHvfw7cMOoyNWuUqLFONidobbruDZYPTcBfo0u6cGFiVUVV0UItVVSqldaABUQDYACc8BERAREQEREBERARIiAiJMDyeIOHMHUKvg5+PXkL17JYbOhPijjqp9jKy1bkHhuxbCzrsYE/curXIA9AQVP6y44gUlp38P8AWtgOVqTW1A9a6ccVMw8u2Xbb9JcGkaZRh49OLioKqKECVoNz08yT3nxJndkQJkSYgRPmypWGzqrjyYAj959xA4qsetP8tET+hQv9pySZECYkSYESYiAiIgRESYCIiAiIgIiICIiAiIgRJiICRJiBBPiegHfKI4v555AyGq0iqn4FbFfj5CtY1xB27SgMAF/U+0vZ1DAqe5gQfYzTvjXh23TNQyMK0HZGLUN4WY7E9hwfbp7gwLO0Dn3cGC6pho6eNuHujD/odiD+olxcO8R4Oo0/HwL0vTp21B2es+Toeqn3mmU9HQtby8C9MnCuei1D3qejD8rL3MPQwN0YlecteaGNqoXGyQuLqIHWvfau/b8VRPj/AKT195YkBERAREQEREBERAREiBMREBERAREiBMREBMR5i8D4+s4vw22qyqQzYmRtuUb8jeaHpv8ArMuiBpdr+hZen5D4ubU1NqHx6q6+Do3cy+onmzcninhjC1PHOPnVCxe+uwfLZU35kbw/sZrbzA5bZ2kMbNjlYJbavKrU/IPAWr+A+Hkf2gYXXYysrIxRlIZWUkMrA7ggjuM2I5RczxnBNO1JwM5R2aLj0GUoHcfKzYfX3muk+6bWR1dGKOjK6Mp2KsDuCD57wN4ImDcpuNv8Xwf5xAzcXs15QHTtgj5bQPXY/UGIGcxEQERECJMiTATxeJOKtO01A+fkpRuCUr37Vr7flQdTMR5o8z6dLVsTE7N+osvceqYwI6NZ5nY7gfr663alqORlXPkZVr5F1h3eyxizH09B6DoIF/W8+9LFnZXEzHrBINm1KkjzC9v+5Ez7hji7TtTQvgZC2soBek/JbWP9SHrt69005mcclmsHEWniokbnIFm2+xq+A5YH06D67QNq4iIESYiAiIgJEmICcd9KWI1dirYjgq6OAysp7wQe8SbbFRS7sEVQSzMQqqPMk90p3j/nVVT28bRezkW/dbNYb1Vnx+Gv4z693vAwHnJwlhaZnqMG5OxkKbGw+12nxjv/ANh8N+vQyv5z5uXbfa919j3W2MWsssYszN5kmcEDJ+AeIcrT8m23FDM1lBrdVJ7u2pBO3t+8SyuQnBRZL9TzK/5dyfAxFb8adoM9u3luqgexkQLziIgIiICV5za5hJpNH2fGZW1G9f5S9D9nrPT4zD+wPf8ASZBx5xZRpODZlW7Nad0xad9jdeR0H9PiT4Camaxql+Zk3ZWU5suvcu7HzPgB4AdwHgBA6+Te9lj22u1lljF3djuzMTuST5ziiICXd/Dpw23bydWtXZQv2XFJ3+Zid7WH6KPqZVfCHDl+p51OFjjq53ts2JWmkH5rG/8A3UkDxmz2p6rpnDumVK5+HTQgqxqE2N17jv7IPeSTuT67mBlU8rK4m02p/h252LW++xRr6gQfIjfpNaeM+Z2qamzL8Q4eIdwuNjsVBX/1H73P7ekwiBu7jZNVqh6bEtQ9z1srqfqJzTUnllxRfpup4zJYwx7rUpyqd/ketz2e0R5jcEH0m20BETwOKOIbsNR9n07M1KxhuBjIOwv9Tn/gGB78wfjXmfpmlh6+2MzMAPZxaGB2byss6hP3PpMA4o1TjTU1NVOnX6djN0NdO1djDyexiD+gExrC5K69bsXTHx9+/wCNeNx9EDQPE405galqzEZFnwsbfdMSn5ax16drxc+p/aYnLw0zkAehzdRA7t1xqt//AHOf+JmOi8nNCxtjZTZmuPxZVhYf7F2X9oGtukaLmZlgqwse3Jc9NqkLAerHuUe8ubgTkj2WTJ1tlfbZlwajuu/f/NsHf7D9Zc2Dg0Y9a1Y1VdFajZa6kWtQPYTsQPmutVUKgCqoCqqjYKo7gB5SJ9xAREQE4M7MqopsvvdaqaUayx2OwVANyTOeUV/EHxgSyaLjv8o7F2fse9ujV1H9mPusCvOY/GNur57XndMarevDqJPyVb/eI/Me8/QeExSIgJz4WJbfbXRQjW3WutdVaDdmcnYATirrZmVUUszEKqqCSzE7AADvM2Q5R8uV0ur/ABDUQv2+yskKxHZw6SNyN+7t7DqfDu89w7PCuh4fC2j25eaVbJZFfKsXYs9m3y41RPeN/wBTufaguMuKcrVcx8vKbYdVopBPYoq8EUf3PiZkPN3jptVzPhUMf8PxGZccA9LrO43n37h6e5mAQERED2eDtNbL1PBxkG5tyagdumyBu05/2hjNypRH8PHCxNl2sXL8qBsfD38XPS1x9Pl+rS94EREQESZEBJkRAREQEmIgIiIHBnZK0023P0Smt7H/AKVUk/2mmGs6lbl5WRl3HezIte1/Qk9w9ANh9JuTreD9pxMnG37P2ii2kN5F0K7/ALzTjWtHysK98bMqei1CQVdSAw/Mp8V9RA6E+6amdlRFZ3chURQWZmPcAB3mdnStKycu1aMOizJtYgBKkLkddtzt3D1PQTYvlbyuq0wLmZwS/USPk2+avFBHcm46v12J+g8yHW5Scr1wAmoaiobPYb00nYriAj97Nv07hPN58cd/CRtGw3HxbVH+IOp3KVEdKPcg7n0285n3MTi6rSMCzJbZsh968SkkfzLj47flHef/ALmpmbl2322X3ubbbXay2xjuWcnckwOCIiAns8I8O36nnUYWONjYd7H23FVI+/YfYfqdh4zyqKXsdK61LvYyoiKN2ZydgoHidzNpeVHAy6Rhb3ANn5ID5L9P5Y2G1CnyHj5kn0gZZoml04eLRh469mnHrWtB4nbvY+pO5PvO9EQEREBERASJMQEREBERAREQE62bgY969nIoqvX8t1aWD9GBnZiB1cHTsbHXs41FOOp71oqSofooE5r7krR7LGCJWrO7Mdgqgbkk+0+5S/P3jX4dY0bFf57Qr5zKfu1d60+57z6becCsuZnF76vqL3AkYtO9WFWdx2avFyPNiNz9B4TEoiAiJeHJzlfv8LVdVr6dHwsVx3+V1g/sD7+UD0uSnLn7MqatqFe2S674dDjrRWR/mMD3OR3eQPmelwRJgIiICIiAiJECYiICIiAiIgIiICIkEgAknYDqSe4CBj/HXE9WlafdmWEFwCmNWTt8XIIPZX26bn0Bmo2o51uRfbkXubLr7Gttc+LsdzM05v8AGh1TUClDb4OIWqxtjutrfju+pGw9APOYFAREu7lBys7XwtU1av5ej4eHYPveIttU+HkPqYHxyg5WfE+HqmrV7V9HxMRx9/xFtg/L5Dx7z63vAEmAiIgIkSYCIiAiIgIiICIiAiIgIiICVXz140+xYY07GfbLzVPxWU7NTi77E+7dVHp2vSWFxFrNGBh35uS3ZqoTtHzZu5UHqSQPrNQeI9bv1DMvzck723v2tvBFHRUHoAAPpA8yIl6coOVe3wtU1avr8tmHhuPu+K3Wjz8l+p8gHxyg5Wf5WqatX+WzDw7B+ltoP0IH1MvKIgIiICIiAiIgIiICIiAiIgIiICIiAiJgnN3jIaVpzClts3L7VOKARvWNvmu28huNvUiBVvPbjT7ZljTcZ98XCY/HKnpbldxHTvC93vvKqAJ6DqT0A8591o9rhVDW2WNsqqC7u5PcB3k7zYPlXynTEFefqqLZmdHpxjsyY3kW8Gs/Ye8DocouVXw/hanq9f8AM+WzEw3H+X3FbbVI+95Dw8evddcRAREQEREBERAREQEREBERAREQEREBERA4M7LqopsvvcV1Uo1lrt0Coo3Jmp3F2t5Wvauz1VvY1rjHwcderLSCeyvv1LE+p8JavPbiG61sfh/ADW5GUyPkpX1Yrv8Ay6vqR2j6AeBmT8r+XdOkU/Ft7N2o3LtfcOoqU7E01+m46nvPttA6vK/llTpaLlZYW/UmXq3emMCOqV+Z82/T1saIgIiICIiAiIgIiICIiAiIgIiICIiAiIgIiIGD8CcL0i6/W72ORn6gzWdtlAGPUTsKqx1/CAN/EAd0ziIgIiICIiAiIgIiICIiAiIgIiICIiAiIgIiICIiB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7" name="6 Elipse"/>
          <p:cNvSpPr/>
          <p:nvPr/>
        </p:nvSpPr>
        <p:spPr>
          <a:xfrm rot="1471618">
            <a:off x="792323" y="1177988"/>
            <a:ext cx="865727" cy="7589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solidFill>
                  <a:schemeClr val="tx2">
                    <a:lumMod val="75000"/>
                  </a:schemeClr>
                </a:solidFill>
                <a:latin typeface="Algerian" panose="04020705040A02060702" pitchFamily="82" charset="0"/>
              </a:rPr>
              <a:t>V</a:t>
            </a:r>
            <a:r>
              <a:rPr lang="es-ES" sz="1600" dirty="0" smtClean="0">
                <a:solidFill>
                  <a:srgbClr val="FF0000"/>
                </a:solidFill>
                <a:latin typeface="Algerian" panose="04020705040A02060702" pitchFamily="82" charset="0"/>
              </a:rPr>
              <a:t>C</a:t>
            </a:r>
            <a:r>
              <a:rPr lang="es-ES" sz="1600" dirty="0" smtClean="0">
                <a:solidFill>
                  <a:srgbClr val="FFFF00"/>
                </a:solidFill>
                <a:latin typeface="Algerian" panose="04020705040A02060702" pitchFamily="82" charset="0"/>
              </a:rPr>
              <a:t>H</a:t>
            </a:r>
            <a:endParaRPr lang="es-ES" sz="1600" dirty="0">
              <a:solidFill>
                <a:srgbClr val="FFFF00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558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vignette3.wikia.nocookie.net/sims/images/b/b6/Ticket_verde.png/revision/latest?cb=20090718021241&amp;path-prefix=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504" y="1276864"/>
            <a:ext cx="774849" cy="774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http://www.asociaciondeatletismonl.com/imagenes/logo%20E.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09" y="4946901"/>
            <a:ext cx="2207373" cy="1531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http://www.cdsantaisabel.com/pub/scroller/logo_futs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900" y="4795514"/>
            <a:ext cx="2352169" cy="1834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…Y Por qué no?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78" y="2196335"/>
            <a:ext cx="2705100" cy="266429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287" y="2405358"/>
            <a:ext cx="2436627" cy="24181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4678" y="4551127"/>
            <a:ext cx="3085996" cy="24482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1551" y="620688"/>
            <a:ext cx="2232249" cy="21412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7" name="Picture 9" descr="https://upload.wikimedia.org/wikipedia/commons/thumb/c/cf/Football_pictogram.svg/300px-Football_pictogram.sv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88" y="148624"/>
            <a:ext cx="2236673" cy="2236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http://ceipconcepcionarenal.es/wp-content/uploads/2014/11/basket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274" y="420876"/>
            <a:ext cx="1614019" cy="1711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7162" y="2360557"/>
            <a:ext cx="3623512" cy="242516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4404954" y="2761924"/>
            <a:ext cx="174736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BALONMANO</a:t>
            </a:r>
            <a:endParaRPr lang="es-ES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pic>
        <p:nvPicPr>
          <p:cNvPr id="14" name="Picture 2" descr="http://vignette3.wikia.nocookie.net/sims/images/b/b6/Ticket_verde.png/revision/latest?cb=20090718021241&amp;path-prefix=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438" y="1266961"/>
            <a:ext cx="774849" cy="774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vignette3.wikia.nocookie.net/sims/images/b/b6/Ticket_verde.png/revision/latest?cb=20090718021241&amp;path-prefix=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352" y="5000414"/>
            <a:ext cx="774849" cy="774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vignette3.wikia.nocookie.net/sims/images/b/b6/Ticket_verde.png/revision/latest?cb=20090718021241&amp;path-prefix=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438" y="5000414"/>
            <a:ext cx="774849" cy="774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encrypted-tbn1.gstatic.com/images?q=tbn:ANd9GcTDPRCbwR83Hz2WaBkP1pcQb0Ceq87z2JKWHOUU_tBU1HP6fiij2A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442" y="2260996"/>
            <a:ext cx="1006328" cy="1001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314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962"/>
            <a:ext cx="5753100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994" y="290845"/>
            <a:ext cx="2543175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4701" y="404664"/>
            <a:ext cx="2343150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latin typeface="Algerian" panose="04020705040A02060702" pitchFamily="82" charset="0"/>
              </a:rPr>
              <a:t>JUSTIFICACIÓN</a:t>
            </a:r>
            <a:endParaRPr lang="es-ES" b="1" dirty="0">
              <a:latin typeface="Algerian" panose="04020705040A02060702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44824"/>
            <a:ext cx="8003232" cy="4281339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</a:rPr>
              <a:t>OBJETIVO PRINCIPAL:</a:t>
            </a:r>
          </a:p>
          <a:p>
            <a:r>
              <a:rPr lang="es-ES" b="1" dirty="0" smtClean="0">
                <a:solidFill>
                  <a:srgbClr val="002060"/>
                </a:solidFill>
              </a:rPr>
              <a:t>DEVOLVER AL BALONMANO DE NUESTRA LOCALIDAD  EL LUGAR QUE NUNCA DEBIÓ PERDER DENTRO DE LA ÉLITE DE NUESTRO DEPORTE.</a:t>
            </a:r>
          </a:p>
          <a:p>
            <a:r>
              <a:rPr lang="es-ES" b="1" dirty="0" smtClean="0">
                <a:solidFill>
                  <a:srgbClr val="002060"/>
                </a:solidFill>
              </a:rPr>
              <a:t>CREAR UN EFECTO EMPÁTICO CON LA MASA SOCIAL QUE HAGA A NUESTRO DEPORTE ACCESIBLE CERCANO Y CONOCIDO.</a:t>
            </a:r>
          </a:p>
          <a:p>
            <a:r>
              <a:rPr lang="es-ES" b="1" dirty="0" smtClean="0">
                <a:solidFill>
                  <a:srgbClr val="002060"/>
                </a:solidFill>
              </a:rPr>
              <a:t>ENFOCAR NUESTRO DEPORTE Y EL NOMBRE ASOCIADO DE SUS PATROCINADORES COMO UNA OPCIÓN DE ÉXITO SOCIAL, ENCARNANDO UNA SERIE DE VALORES CERCANOS, MODERNOS Y SALUDABLES  PARA EL GRAN PÚBLICO EN GENERAL </a:t>
            </a:r>
            <a:endParaRPr lang="es-E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149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2048"/>
            <a:ext cx="8784976" cy="5955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111770"/>
            <a:ext cx="8229600" cy="868958"/>
          </a:xfrm>
        </p:spPr>
        <p:txBody>
          <a:bodyPr>
            <a:noAutofit/>
          </a:bodyPr>
          <a:lstStyle/>
          <a:p>
            <a:r>
              <a:rPr lang="es-ES" sz="3200" dirty="0" smtClean="0">
                <a:solidFill>
                  <a:srgbClr val="002060"/>
                </a:solidFill>
                <a:latin typeface="Algerian" panose="04020705040A02060702" pitchFamily="82" charset="0"/>
              </a:rPr>
              <a:t>MÁS RAZONES PARA NUESTRO PROYECTO. </a:t>
            </a:r>
            <a:endParaRPr lang="es-ES" sz="3200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539552" y="908720"/>
            <a:ext cx="8229600" cy="5949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b="1" dirty="0" smtClean="0">
                <a:solidFill>
                  <a:srgbClr val="002060"/>
                </a:solidFill>
              </a:rPr>
              <a:t>EL POR QUÉ DE ESTE NUEVO RETO.?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ES" sz="1800" b="1" dirty="0" smtClean="0">
                <a:solidFill>
                  <a:srgbClr val="002060"/>
                </a:solidFill>
              </a:rPr>
              <a:t>       -NECESIDAD DE REPRESENTACIÓN DE UNA </a:t>
            </a:r>
            <a:r>
              <a:rPr lang="es-ES" sz="1800" b="1" dirty="0">
                <a:solidFill>
                  <a:srgbClr val="002060"/>
                </a:solidFill>
              </a:rPr>
              <a:t> </a:t>
            </a:r>
            <a:r>
              <a:rPr lang="es-ES" sz="1800" b="1" dirty="0" smtClean="0">
                <a:solidFill>
                  <a:srgbClr val="002060"/>
                </a:solidFill>
              </a:rPr>
              <a:t>LOCALIDAD IMPORTANTE EN EL PANORAMA MÁS AMPLIO DE NUESTROS LÍMITES LOCALES E IMPULSARLA DESDE LO  MÁS BAJO HASTA TENER UNAS  SEÑAS DE IDENTIDAD EN EL PANORAMA, NO SÓLO LOCAL, SINÓ A NIVEL AUTONÓMICO PRIMERO Y NACIONAL DESPUÉS.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ES" sz="1800" b="1" dirty="0" smtClean="0">
                <a:solidFill>
                  <a:srgbClr val="002060"/>
                </a:solidFill>
              </a:rPr>
              <a:t>-SER CAPACES DE CRISTALIZAR TODOS LOS PROYECTOS DE BASE DE NUESTRA CANTERA QUE ESTAMOS LLEVANDO A CABO PARA IR BUSCANDO POCO A POCO  UN EQUIPO REFERENCIAL EN </a:t>
            </a:r>
            <a:r>
              <a:rPr lang="es-ES" sz="1800" b="1" dirty="0">
                <a:solidFill>
                  <a:srgbClr val="002060"/>
                </a:solidFill>
              </a:rPr>
              <a:t> </a:t>
            </a:r>
            <a:r>
              <a:rPr lang="es-ES" sz="1800" b="1" dirty="0" smtClean="0">
                <a:solidFill>
                  <a:srgbClr val="002060"/>
                </a:solidFill>
              </a:rPr>
              <a:t>NUESTRA </a:t>
            </a:r>
            <a:r>
              <a:rPr lang="es-ES" sz="1800" b="1" dirty="0">
                <a:solidFill>
                  <a:srgbClr val="002060"/>
                </a:solidFill>
              </a:rPr>
              <a:t> </a:t>
            </a:r>
            <a:r>
              <a:rPr lang="es-ES" sz="1800" b="1" dirty="0" smtClean="0">
                <a:solidFill>
                  <a:srgbClr val="002060"/>
                </a:solidFill>
              </a:rPr>
              <a:t>LOCALIDAD.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ES" sz="1800" b="1" dirty="0" smtClean="0">
                <a:solidFill>
                  <a:srgbClr val="002060"/>
                </a:solidFill>
              </a:rPr>
              <a:t>         -PROYECCIÓN SOCIAL DE NUESTRO DEPORTE A TRAVÉS DEL NOMBRE DE NUESTRA CIUDAD.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ES" sz="1800" b="1" dirty="0" smtClean="0">
                <a:solidFill>
                  <a:srgbClr val="002060"/>
                </a:solidFill>
              </a:rPr>
              <a:t>      -LANZAMIENTO, TRASCENDENCIA Y  EXPANSIÓN EMPRESARIAL PARA LA MARCA RIBA-ROJA Y SUS EMPRESAS Y PRODUCTOS. A TRAVÉS DE UN EVENTO DEPORTIVO  REGULARMENTE PROYECTADO 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ES" sz="1800" b="1" dirty="0" smtClean="0">
                <a:solidFill>
                  <a:srgbClr val="002060"/>
                </a:solidFill>
              </a:rPr>
              <a:t>     -MUY REDUCIDOS COSTES PARA INTRODUCIRSE PROGRESIVAMENTE EN LA ÉLITE, EN COMPARACIÓN CON CUALQUIER OTRO DEPORTE DEL NIVEL MEDIÁTICO Y DE ÉXITO DE NUESTRO BALONMANO.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ES" sz="1800" b="1" dirty="0" smtClean="0">
                <a:solidFill>
                  <a:srgbClr val="002060"/>
                </a:solidFill>
              </a:rPr>
              <a:t>     -LOS PROMOTORES DE ESTE PROYECTO SON PROFESIONALES CUALIFICADOS DE NUESTRO DEPORTE EN TODOS LOS ÁMBITOS( EXJUGADORES, ENTRENADORES, DOCENCIA DEPORTIVA, PREPARACIÓN FÍSICA, PSICOLOGÍA DEL DEPORTE, MEDICINA Y FISIOTERAPIA DEPORTIVA…)</a:t>
            </a:r>
            <a:endParaRPr lang="es-ES" sz="1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574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430" y="3140967"/>
            <a:ext cx="2715289" cy="197529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19" y="1276351"/>
            <a:ext cx="2343707" cy="1432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rgbClr val="002060"/>
                </a:solidFill>
                <a:latin typeface="Algerian" panose="04020705040A02060702" pitchFamily="82" charset="0"/>
              </a:rPr>
              <a:t>ANTECEDENTES DE ÉXITO.</a:t>
            </a:r>
            <a:endParaRPr lang="es-ES" b="1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5252140"/>
            <a:ext cx="6408712" cy="1239541"/>
          </a:xfrm>
        </p:spPr>
        <p:txBody>
          <a:bodyPr>
            <a:normAutofit fontScale="25000" lnSpcReduction="20000"/>
          </a:bodyPr>
          <a:lstStyle/>
          <a:p>
            <a:endParaRPr lang="es-ES" sz="6400" b="1" dirty="0" smtClean="0"/>
          </a:p>
          <a:p>
            <a:r>
              <a:rPr lang="es-ES" sz="6400" b="1" dirty="0"/>
              <a:t>AÑOS 50-60 </a:t>
            </a:r>
            <a:r>
              <a:rPr lang="es-ES" sz="6400" b="1" dirty="0" smtClean="0"/>
              <a:t> PADRES AGUSTINIOS,  </a:t>
            </a:r>
            <a:r>
              <a:rPr lang="es-ES" sz="6400" b="1" dirty="0"/>
              <a:t>VALENCIA C.F</a:t>
            </a:r>
          </a:p>
          <a:p>
            <a:r>
              <a:rPr lang="es-ES" sz="6400" b="1" dirty="0"/>
              <a:t>.DÉCADA DE LOS 70- 80 MARCOL-LANAS ADEMAR.</a:t>
            </a:r>
          </a:p>
          <a:p>
            <a:r>
              <a:rPr lang="es-ES" sz="6400" b="1" dirty="0"/>
              <a:t>AÑOS 90 AVIDESA –ALZIRA.</a:t>
            </a:r>
          </a:p>
          <a:p>
            <a:r>
              <a:rPr lang="es-ES" sz="6400" b="1" dirty="0"/>
              <a:t>FINALES 90- 2000  AIRTEL / VAMASA</a:t>
            </a:r>
          </a:p>
          <a:p>
            <a:endParaRPr lang="es-ES" sz="6400" b="1" dirty="0" smtClean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pPr algn="r"/>
            <a:endParaRPr lang="es-ES" dirty="0" smtClean="0"/>
          </a:p>
          <a:p>
            <a:pPr algn="r"/>
            <a:r>
              <a:rPr lang="es-ES" sz="3800" b="1" dirty="0" smtClean="0">
                <a:solidFill>
                  <a:srgbClr val="FF0000"/>
                </a:solidFill>
              </a:rPr>
              <a:t>…..</a:t>
            </a:r>
          </a:p>
          <a:p>
            <a:endParaRPr lang="es-ES" dirty="0" smtClean="0"/>
          </a:p>
          <a:p>
            <a:endParaRPr lang="es-E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334" y="1248799"/>
            <a:ext cx="2979396" cy="1460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616" y="1121393"/>
            <a:ext cx="2266385" cy="1587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075242"/>
            <a:ext cx="2143125" cy="21431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075242"/>
            <a:ext cx="2677459" cy="200809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8641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129183"/>
            <a:ext cx="1739698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rgbClr val="002060"/>
                </a:solidFill>
                <a:latin typeface="Algerian" panose="04020705040A02060702" pitchFamily="82" charset="0"/>
              </a:rPr>
              <a:t>OTROS PROYECTOS FALLARON</a:t>
            </a:r>
            <a:endParaRPr lang="es-ES" b="1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96752"/>
            <a:ext cx="2571750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630" y="1340768"/>
            <a:ext cx="23812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18" y="2857375"/>
            <a:ext cx="3570522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9411" y="2857375"/>
            <a:ext cx="3651688" cy="3069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6329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sz="2200" dirty="0" smtClean="0">
                <a:solidFill>
                  <a:srgbClr val="002060"/>
                </a:solidFill>
                <a:latin typeface="Algerian" panose="04020705040A02060702" pitchFamily="82" charset="0"/>
              </a:rPr>
              <a:t>ENCUESTA </a:t>
            </a:r>
            <a:r>
              <a:rPr lang="es-ES" sz="2200" dirty="0">
                <a:solidFill>
                  <a:srgbClr val="002060"/>
                </a:solidFill>
                <a:latin typeface="Algerian" panose="04020705040A02060702" pitchFamily="82" charset="0"/>
              </a:rPr>
              <a:t>PROYECTO BALONMANO </a:t>
            </a:r>
            <a:br>
              <a:rPr lang="es-ES" sz="2200" dirty="0">
                <a:solidFill>
                  <a:srgbClr val="002060"/>
                </a:solidFill>
                <a:latin typeface="Algerian" panose="04020705040A02060702" pitchFamily="82" charset="0"/>
              </a:rPr>
            </a:br>
            <a:r>
              <a:rPr lang="es-ES" sz="2200" dirty="0">
                <a:solidFill>
                  <a:srgbClr val="002060"/>
                </a:solidFill>
                <a:latin typeface="Algerian" panose="04020705040A02060702" pitchFamily="82" charset="0"/>
              </a:rPr>
              <a:t>PROYECTOS FALLIDOS EN </a:t>
            </a:r>
            <a:r>
              <a:rPr lang="es-ES" sz="2200" dirty="0" smtClean="0">
                <a:solidFill>
                  <a:srgbClr val="002060"/>
                </a:solidFill>
                <a:latin typeface="Algerian" panose="04020705040A02060702" pitchFamily="82" charset="0"/>
              </a:rPr>
              <a:t>OTRAS LOCALIDADES DE NUESTRA PROVINCIA(ALZIRA,  VALENCIA…).</a:t>
            </a:r>
            <a:r>
              <a:rPr lang="es-ES" sz="2200" dirty="0">
                <a:solidFill>
                  <a:srgbClr val="002060"/>
                </a:solidFill>
                <a:latin typeface="Algerian" panose="04020705040A02060702" pitchFamily="82" charset="0"/>
              </a:rPr>
              <a:t/>
            </a:r>
            <a:br>
              <a:rPr lang="es-ES" sz="2200" dirty="0">
                <a:solidFill>
                  <a:srgbClr val="002060"/>
                </a:solidFill>
                <a:latin typeface="Algerian" panose="04020705040A02060702" pitchFamily="82" charset="0"/>
              </a:rPr>
            </a:br>
            <a:r>
              <a:rPr lang="es-ES" sz="2200" dirty="0">
                <a:solidFill>
                  <a:srgbClr val="002060"/>
                </a:solidFill>
                <a:latin typeface="Algerian" panose="04020705040A02060702" pitchFamily="82" charset="0"/>
              </a:rPr>
              <a:t>ENCUESTA : PREGUNTA ÚNICA.</a:t>
            </a:r>
            <a:r>
              <a:rPr lang="es-ES" dirty="0"/>
              <a:t/>
            </a:r>
            <a:br>
              <a:rPr lang="es-ES" dirty="0"/>
            </a:br>
            <a:r>
              <a:rPr lang="es-ES" sz="16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ESTIMACIÓN PORCENTUAL EN REFERENCIA A :</a:t>
            </a:r>
            <a:r>
              <a:rPr lang="es-ES" sz="1600" b="1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137 </a:t>
            </a:r>
            <a:r>
              <a:rPr lang="es-ES" sz="16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PERSONAS.</a:t>
            </a:r>
            <a:br>
              <a:rPr lang="es-ES" sz="16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s-ES" sz="1600" b="1" dirty="0" err="1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POBLACIÓn</a:t>
            </a:r>
            <a:r>
              <a:rPr lang="es-ES" sz="16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ENCUESTADA: AFICIONADOS, JUGADORES, DIRECTIVOS,TRABAJADORES DE </a:t>
            </a:r>
            <a:r>
              <a:rPr lang="es-ES" sz="1600" b="1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CLUB.</a:t>
            </a:r>
            <a:br>
              <a:rPr lang="es-ES" sz="1600" b="1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s-E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es-ES" sz="1800" b="1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es-ES" sz="18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8906374"/>
              </p:ext>
            </p:extLst>
          </p:nvPr>
        </p:nvGraphicFramePr>
        <p:xfrm>
          <a:off x="395535" y="2160594"/>
          <a:ext cx="8352928" cy="4293870"/>
        </p:xfrm>
        <a:graphic>
          <a:graphicData uri="http://schemas.openxmlformats.org/drawingml/2006/table">
            <a:tbl>
              <a:tblPr firstRow="1" firstCol="1" bandRow="1"/>
              <a:tblGrid>
                <a:gridCol w="4176464"/>
                <a:gridCol w="4176464"/>
              </a:tblGrid>
              <a:tr h="17987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b="1" dirty="0">
                          <a:solidFill>
                            <a:srgbClr val="002060"/>
                          </a:solidFill>
                          <a:effectLst/>
                          <a:latin typeface="Algerian"/>
                          <a:ea typeface="Calibri"/>
                          <a:cs typeface="Times New Roman"/>
                        </a:rPr>
                        <a:t> </a:t>
                      </a:r>
                      <a:endParaRPr lang="es-ES" sz="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b="1" dirty="0">
                          <a:solidFill>
                            <a:srgbClr val="002060"/>
                          </a:solidFill>
                          <a:effectLst/>
                          <a:latin typeface="Algerian"/>
                          <a:ea typeface="Calibri"/>
                          <a:cs typeface="Times New Roman"/>
                        </a:rPr>
                        <a:t> </a:t>
                      </a:r>
                      <a:endParaRPr lang="es-ES" sz="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b="1" dirty="0">
                          <a:solidFill>
                            <a:srgbClr val="002060"/>
                          </a:solidFill>
                          <a:effectLst/>
                          <a:latin typeface="Algerian"/>
                          <a:ea typeface="Calibri"/>
                          <a:cs typeface="Times New Roman"/>
                        </a:rPr>
                        <a:t> </a:t>
                      </a:r>
                      <a:endParaRPr lang="es-E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solidFill>
                            <a:srgbClr val="002060"/>
                          </a:solidFill>
                          <a:effectLst/>
                          <a:latin typeface="Algerian"/>
                          <a:ea typeface="Calibri"/>
                          <a:cs typeface="Times New Roman"/>
                        </a:rPr>
                        <a:t> </a:t>
                      </a:r>
                      <a:endParaRPr lang="es-E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solidFill>
                            <a:srgbClr val="002060"/>
                          </a:solidFill>
                          <a:effectLst/>
                          <a:latin typeface="Algerian"/>
                          <a:ea typeface="Calibri"/>
                          <a:cs typeface="Times New Roman"/>
                        </a:rPr>
                        <a:t> </a:t>
                      </a:r>
                      <a:endParaRPr lang="es-E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>
                          <a:solidFill>
                            <a:srgbClr val="002060"/>
                          </a:solidFill>
                          <a:effectLst/>
                          <a:latin typeface="Algerian"/>
                          <a:ea typeface="Calibri"/>
                          <a:cs typeface="Times New Roman"/>
                        </a:rPr>
                        <a:t> </a:t>
                      </a:r>
                      <a:endParaRPr lang="es-E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b="1" dirty="0" smtClean="0">
                          <a:solidFill>
                            <a:srgbClr val="002060"/>
                          </a:solidFill>
                          <a:effectLst/>
                          <a:latin typeface="Algerian"/>
                          <a:ea typeface="Calibri"/>
                          <a:cs typeface="Times New Roman"/>
                        </a:rPr>
                        <a:t>¿Cual </a:t>
                      </a:r>
                      <a:r>
                        <a:rPr lang="es-ES" sz="2400" b="1" dirty="0">
                          <a:solidFill>
                            <a:srgbClr val="002060"/>
                          </a:solidFill>
                          <a:effectLst/>
                          <a:latin typeface="Algerian"/>
                          <a:ea typeface="Calibri"/>
                          <a:cs typeface="Times New Roman"/>
                        </a:rPr>
                        <a:t>crees que fue el error del balonmano valenciano para desaparecer en la mayoría de sus proyectos? </a:t>
                      </a:r>
                      <a:endParaRPr lang="es-E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83" marR="264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7030A0"/>
                          </a:solidFill>
                          <a:effectLst/>
                          <a:latin typeface="Aharoni" panose="02010803020104030203" pitchFamily="2" charset="-79"/>
                          <a:ea typeface="Calibri"/>
                          <a:cs typeface="Aharoni" panose="02010803020104030203" pitchFamily="2" charset="-79"/>
                        </a:rPr>
                        <a:t>a)mala planificación deportiva</a:t>
                      </a:r>
                      <a:r>
                        <a:rPr lang="es-ES" sz="1200" b="1" dirty="0" smtClean="0">
                          <a:solidFill>
                            <a:srgbClr val="7030A0"/>
                          </a:solidFill>
                          <a:effectLst/>
                          <a:latin typeface="Aharoni" panose="02010803020104030203" pitchFamily="2" charset="-79"/>
                          <a:ea typeface="Calibri"/>
                          <a:cs typeface="Aharoni" panose="02010803020104030203" pitchFamily="2" charset="-79"/>
                        </a:rPr>
                        <a:t>.</a:t>
                      </a:r>
                      <a:r>
                        <a:rPr lang="es-ES" sz="1200" b="1" dirty="0">
                          <a:solidFill>
                            <a:srgbClr val="7030A0"/>
                          </a:solidFill>
                          <a:effectLst/>
                          <a:latin typeface="Aharoni" panose="02010803020104030203" pitchFamily="2" charset="-79"/>
                          <a:ea typeface="Calibri"/>
                          <a:cs typeface="Aharoni" panose="02010803020104030203" pitchFamily="2" charset="-79"/>
                        </a:rPr>
                        <a:t> </a:t>
                      </a:r>
                      <a:endParaRPr lang="es-ES" sz="1200" dirty="0">
                        <a:effectLst/>
                        <a:latin typeface="Aharoni" panose="02010803020104030203" pitchFamily="2" charset="-79"/>
                        <a:ea typeface="Calibri"/>
                        <a:cs typeface="Aharoni" panose="02010803020104030203" pitchFamily="2" charset="-79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7030A0"/>
                          </a:solidFill>
                          <a:effectLst/>
                          <a:latin typeface="Aharoni" panose="02010803020104030203" pitchFamily="2" charset="-79"/>
                          <a:ea typeface="Calibri"/>
                          <a:cs typeface="Aharoni" panose="02010803020104030203" pitchFamily="2" charset="-79"/>
                        </a:rPr>
                        <a:t> </a:t>
                      </a:r>
                      <a:endParaRPr lang="es-ES" sz="1000" dirty="0">
                        <a:effectLst/>
                        <a:latin typeface="Aharoni" panose="02010803020104030203" pitchFamily="2" charset="-79"/>
                        <a:ea typeface="Calibri"/>
                        <a:cs typeface="Aharoni" panose="02010803020104030203" pitchFamily="2" charset="-79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7030A0"/>
                          </a:solidFill>
                          <a:effectLst/>
                          <a:latin typeface="Aharoni" panose="02010803020104030203" pitchFamily="2" charset="-79"/>
                          <a:ea typeface="Calibri"/>
                          <a:cs typeface="Aharoni" panose="02010803020104030203" pitchFamily="2" charset="-79"/>
                        </a:rPr>
                        <a:t>  </a:t>
                      </a:r>
                      <a:endParaRPr lang="es-ES" sz="1000" dirty="0">
                        <a:effectLst/>
                        <a:latin typeface="Aharoni" panose="02010803020104030203" pitchFamily="2" charset="-79"/>
                        <a:ea typeface="Calibri"/>
                        <a:cs typeface="Aharoni" panose="02010803020104030203" pitchFamily="2" charset="-79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7030A0"/>
                          </a:solidFill>
                          <a:effectLst/>
                          <a:latin typeface="Aharoni" panose="02010803020104030203" pitchFamily="2" charset="-79"/>
                          <a:ea typeface="Calibri"/>
                          <a:cs typeface="Aharoni" panose="02010803020104030203" pitchFamily="2" charset="-79"/>
                        </a:rPr>
                        <a:t>b)deficiente gestión económica.</a:t>
                      </a:r>
                      <a:endParaRPr lang="es-ES" sz="1200" dirty="0">
                        <a:effectLst/>
                        <a:latin typeface="Aharoni" panose="02010803020104030203" pitchFamily="2" charset="-79"/>
                        <a:ea typeface="Calibri"/>
                        <a:cs typeface="Aharoni" panose="02010803020104030203" pitchFamily="2" charset="-79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7030A0"/>
                          </a:solidFill>
                          <a:effectLst/>
                          <a:latin typeface="Aharoni" panose="02010803020104030203" pitchFamily="2" charset="-79"/>
                          <a:ea typeface="Calibri"/>
                          <a:cs typeface="Aharoni" panose="02010803020104030203" pitchFamily="2" charset="-79"/>
                        </a:rPr>
                        <a:t> </a:t>
                      </a:r>
                      <a:endParaRPr lang="es-ES" sz="1000" dirty="0">
                        <a:effectLst/>
                        <a:latin typeface="Aharoni" panose="02010803020104030203" pitchFamily="2" charset="-79"/>
                        <a:ea typeface="Calibri"/>
                        <a:cs typeface="Aharoni" panose="02010803020104030203" pitchFamily="2" charset="-79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7030A0"/>
                          </a:solidFill>
                          <a:effectLst/>
                          <a:latin typeface="Aharoni" panose="02010803020104030203" pitchFamily="2" charset="-79"/>
                          <a:ea typeface="Calibri"/>
                          <a:cs typeface="Aharoni" panose="02010803020104030203" pitchFamily="2" charset="-79"/>
                        </a:rPr>
                        <a:t>  </a:t>
                      </a:r>
                      <a:endParaRPr lang="es-ES" sz="1000" dirty="0">
                        <a:effectLst/>
                        <a:latin typeface="Aharoni" panose="02010803020104030203" pitchFamily="2" charset="-79"/>
                        <a:ea typeface="Calibri"/>
                        <a:cs typeface="Aharoni" panose="02010803020104030203" pitchFamily="2" charset="-79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7030A0"/>
                          </a:solidFill>
                          <a:effectLst/>
                          <a:latin typeface="Aharoni" panose="02010803020104030203" pitchFamily="2" charset="-79"/>
                          <a:ea typeface="Calibri"/>
                          <a:cs typeface="Aharoni" panose="02010803020104030203" pitchFamily="2" charset="-79"/>
                        </a:rPr>
                        <a:t> </a:t>
                      </a:r>
                      <a:endParaRPr lang="es-ES" sz="1000" dirty="0">
                        <a:effectLst/>
                        <a:latin typeface="Aharoni" panose="02010803020104030203" pitchFamily="2" charset="-79"/>
                        <a:ea typeface="Calibri"/>
                        <a:cs typeface="Aharoni" panose="02010803020104030203" pitchFamily="2" charset="-79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7030A0"/>
                          </a:solidFill>
                          <a:effectLst/>
                          <a:latin typeface="Aharoni" panose="02010803020104030203" pitchFamily="2" charset="-79"/>
                          <a:ea typeface="Calibri"/>
                          <a:cs typeface="Aharoni" panose="02010803020104030203" pitchFamily="2" charset="-79"/>
                        </a:rPr>
                        <a:t>c)FALTA DE AYUDAS INSTITUCIONALES</a:t>
                      </a:r>
                      <a:r>
                        <a:rPr lang="es-ES" sz="1200" b="1" dirty="0" smtClean="0">
                          <a:solidFill>
                            <a:srgbClr val="7030A0"/>
                          </a:solidFill>
                          <a:effectLst/>
                          <a:latin typeface="Aharoni" panose="02010803020104030203" pitchFamily="2" charset="-79"/>
                          <a:ea typeface="Calibri"/>
                          <a:cs typeface="Aharoni" panose="02010803020104030203" pitchFamily="2" charset="-79"/>
                        </a:rPr>
                        <a:t>.</a:t>
                      </a:r>
                      <a:r>
                        <a:rPr lang="es-ES" sz="1200" b="1" dirty="0">
                          <a:solidFill>
                            <a:srgbClr val="7030A0"/>
                          </a:solidFill>
                          <a:effectLst/>
                          <a:latin typeface="Aharoni" panose="02010803020104030203" pitchFamily="2" charset="-79"/>
                          <a:ea typeface="Calibri"/>
                          <a:cs typeface="Aharoni" panose="02010803020104030203" pitchFamily="2" charset="-79"/>
                        </a:rPr>
                        <a:t> </a:t>
                      </a:r>
                      <a:endParaRPr lang="es-ES" sz="1200" dirty="0">
                        <a:effectLst/>
                        <a:latin typeface="Aharoni" panose="02010803020104030203" pitchFamily="2" charset="-79"/>
                        <a:ea typeface="Calibri"/>
                        <a:cs typeface="Aharoni" panose="02010803020104030203" pitchFamily="2" charset="-79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7030A0"/>
                          </a:solidFill>
                          <a:effectLst/>
                          <a:latin typeface="Aharoni" panose="02010803020104030203" pitchFamily="2" charset="-79"/>
                          <a:ea typeface="Calibri"/>
                          <a:cs typeface="Aharoni" panose="02010803020104030203" pitchFamily="2" charset="-79"/>
                        </a:rPr>
                        <a:t> </a:t>
                      </a:r>
                      <a:endParaRPr lang="es-ES" sz="1000" dirty="0">
                        <a:effectLst/>
                        <a:latin typeface="Aharoni" panose="02010803020104030203" pitchFamily="2" charset="-79"/>
                        <a:ea typeface="Calibri"/>
                        <a:cs typeface="Aharoni" panose="02010803020104030203" pitchFamily="2" charset="-79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7030A0"/>
                          </a:solidFill>
                          <a:effectLst/>
                          <a:latin typeface="Aharoni" panose="02010803020104030203" pitchFamily="2" charset="-79"/>
                          <a:ea typeface="Calibri"/>
                          <a:cs typeface="Aharoni" panose="02010803020104030203" pitchFamily="2" charset="-79"/>
                        </a:rPr>
                        <a:t>  </a:t>
                      </a:r>
                      <a:endParaRPr lang="es-ES" sz="1000" dirty="0">
                        <a:effectLst/>
                        <a:latin typeface="Aharoni" panose="02010803020104030203" pitchFamily="2" charset="-79"/>
                        <a:ea typeface="Calibri"/>
                        <a:cs typeface="Aharoni" panose="02010803020104030203" pitchFamily="2" charset="-79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7030A0"/>
                          </a:solidFill>
                          <a:effectLst/>
                          <a:latin typeface="Aharoni" panose="02010803020104030203" pitchFamily="2" charset="-79"/>
                          <a:ea typeface="Calibri"/>
                          <a:cs typeface="Aharoni" panose="02010803020104030203" pitchFamily="2" charset="-79"/>
                        </a:rPr>
                        <a:t> </a:t>
                      </a:r>
                      <a:endParaRPr lang="es-ES" sz="1200" dirty="0">
                        <a:effectLst/>
                        <a:latin typeface="Aharoni" panose="02010803020104030203" pitchFamily="2" charset="-79"/>
                        <a:ea typeface="Calibri"/>
                        <a:cs typeface="Aharoni" panose="02010803020104030203" pitchFamily="2" charset="-79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7030A0"/>
                          </a:solidFill>
                          <a:effectLst/>
                          <a:latin typeface="Aharoni" panose="02010803020104030203" pitchFamily="2" charset="-79"/>
                          <a:ea typeface="Calibri"/>
                          <a:cs typeface="Aharoni" panose="02010803020104030203" pitchFamily="2" charset="-79"/>
                        </a:rPr>
                        <a:t>D)PROYECTO INADECUADO A LAS CATEGORÍAS DE ÉLITE</a:t>
                      </a:r>
                      <a:r>
                        <a:rPr lang="es-ES" sz="1200" b="1" dirty="0" smtClean="0">
                          <a:solidFill>
                            <a:srgbClr val="7030A0"/>
                          </a:solidFill>
                          <a:effectLst/>
                          <a:latin typeface="Aharoni" panose="02010803020104030203" pitchFamily="2" charset="-79"/>
                          <a:ea typeface="Calibri"/>
                          <a:cs typeface="Aharoni" panose="02010803020104030203" pitchFamily="2" charset="-79"/>
                        </a:rPr>
                        <a:t>.</a:t>
                      </a:r>
                      <a:endParaRPr lang="es-ES" sz="1200" dirty="0">
                        <a:effectLst/>
                        <a:latin typeface="Aharoni" panose="02010803020104030203" pitchFamily="2" charset="-79"/>
                        <a:ea typeface="Calibri"/>
                        <a:cs typeface="Aharoni" panose="02010803020104030203" pitchFamily="2" charset="-79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7030A0"/>
                          </a:solidFill>
                          <a:effectLst/>
                          <a:latin typeface="Aharoni" panose="02010803020104030203" pitchFamily="2" charset="-79"/>
                          <a:ea typeface="Calibri"/>
                          <a:cs typeface="Aharoni" panose="02010803020104030203" pitchFamily="2" charset="-79"/>
                        </a:rPr>
                        <a:t> </a:t>
                      </a:r>
                      <a:endParaRPr lang="es-ES" sz="1000" dirty="0">
                        <a:effectLst/>
                        <a:latin typeface="Aharoni" panose="02010803020104030203" pitchFamily="2" charset="-79"/>
                        <a:ea typeface="Calibri"/>
                        <a:cs typeface="Aharoni" panose="02010803020104030203" pitchFamily="2" charset="-79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7030A0"/>
                          </a:solidFill>
                          <a:effectLst/>
                          <a:latin typeface="Aharoni" panose="02010803020104030203" pitchFamily="2" charset="-79"/>
                          <a:ea typeface="Calibri"/>
                          <a:cs typeface="Aharoni" panose="02010803020104030203" pitchFamily="2" charset="-79"/>
                        </a:rPr>
                        <a:t> </a:t>
                      </a:r>
                      <a:endParaRPr lang="es-ES" sz="1200" dirty="0">
                        <a:effectLst/>
                        <a:latin typeface="Aharoni" panose="02010803020104030203" pitchFamily="2" charset="-79"/>
                        <a:ea typeface="Calibri"/>
                        <a:cs typeface="Aharoni" panose="02010803020104030203" pitchFamily="2" charset="-79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7030A0"/>
                          </a:solidFill>
                          <a:effectLst/>
                          <a:latin typeface="Aharoni" panose="02010803020104030203" pitchFamily="2" charset="-79"/>
                          <a:ea typeface="Calibri"/>
                          <a:cs typeface="Aharoni" panose="02010803020104030203" pitchFamily="2" charset="-79"/>
                        </a:rPr>
                        <a:t> </a:t>
                      </a:r>
                      <a:endParaRPr lang="es-ES" sz="1200" dirty="0">
                        <a:effectLst/>
                        <a:latin typeface="Aharoni" panose="02010803020104030203" pitchFamily="2" charset="-79"/>
                        <a:ea typeface="Calibri"/>
                        <a:cs typeface="Aharoni" panose="02010803020104030203" pitchFamily="2" charset="-79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7030A0"/>
                          </a:solidFill>
                          <a:effectLst/>
                          <a:latin typeface="Aharoni" panose="02010803020104030203" pitchFamily="2" charset="-79"/>
                          <a:ea typeface="Calibri"/>
                          <a:cs typeface="Aharoni" panose="02010803020104030203" pitchFamily="2" charset="-79"/>
                        </a:rPr>
                        <a:t>E)FALTA DE UN SPONSOR PRINCIPAL O UN MECENAS DEPORTIVO DE ENTIDAD</a:t>
                      </a:r>
                      <a:r>
                        <a:rPr lang="es-ES" sz="1200" b="1" dirty="0" smtClean="0">
                          <a:solidFill>
                            <a:srgbClr val="7030A0"/>
                          </a:solidFill>
                          <a:effectLst/>
                          <a:latin typeface="Aharoni" panose="02010803020104030203" pitchFamily="2" charset="-79"/>
                          <a:ea typeface="Calibri"/>
                          <a:cs typeface="Aharoni" panose="02010803020104030203" pitchFamily="2" charset="-79"/>
                        </a:rPr>
                        <a:t>.</a:t>
                      </a:r>
                      <a:r>
                        <a:rPr lang="es-ES" sz="1200" b="1" dirty="0">
                          <a:solidFill>
                            <a:srgbClr val="7030A0"/>
                          </a:solidFill>
                          <a:effectLst/>
                          <a:latin typeface="Aharoni" panose="02010803020104030203" pitchFamily="2" charset="-79"/>
                          <a:ea typeface="Calibri"/>
                          <a:cs typeface="Aharoni" panose="02010803020104030203" pitchFamily="2" charset="-79"/>
                        </a:rPr>
                        <a:t> </a:t>
                      </a:r>
                      <a:endParaRPr lang="es-ES" sz="1200" dirty="0">
                        <a:effectLst/>
                        <a:latin typeface="Aharoni" panose="02010803020104030203" pitchFamily="2" charset="-79"/>
                        <a:ea typeface="Calibri"/>
                        <a:cs typeface="Aharoni" panose="02010803020104030203" pitchFamily="2" charset="-79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7030A0"/>
                          </a:solidFill>
                          <a:effectLst/>
                          <a:latin typeface="Aharoni" panose="02010803020104030203" pitchFamily="2" charset="-79"/>
                          <a:ea typeface="Calibri"/>
                          <a:cs typeface="Aharoni" panose="02010803020104030203" pitchFamily="2" charset="-79"/>
                        </a:rPr>
                        <a:t> </a:t>
                      </a:r>
                      <a:endParaRPr lang="es-ES" sz="1000" dirty="0">
                        <a:effectLst/>
                        <a:latin typeface="Aharoni" panose="02010803020104030203" pitchFamily="2" charset="-79"/>
                        <a:ea typeface="Calibri"/>
                        <a:cs typeface="Aharoni" panose="02010803020104030203" pitchFamily="2" charset="-79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7030A0"/>
                          </a:solidFill>
                          <a:effectLst/>
                          <a:latin typeface="Aharoni" panose="02010803020104030203" pitchFamily="2" charset="-79"/>
                          <a:ea typeface="Calibri"/>
                          <a:cs typeface="Aharoni" panose="02010803020104030203" pitchFamily="2" charset="-79"/>
                        </a:rPr>
                        <a:t> </a:t>
                      </a:r>
                      <a:endParaRPr lang="es-ES" sz="1000" dirty="0">
                        <a:effectLst/>
                        <a:latin typeface="Aharoni" panose="02010803020104030203" pitchFamily="2" charset="-79"/>
                        <a:ea typeface="Calibri"/>
                        <a:cs typeface="Aharoni" panose="02010803020104030203" pitchFamily="2" charset="-79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7030A0"/>
                          </a:solidFill>
                          <a:effectLst/>
                          <a:latin typeface="Aharoni" panose="02010803020104030203" pitchFamily="2" charset="-79"/>
                          <a:ea typeface="Calibri"/>
                          <a:cs typeface="Aharoni" panose="02010803020104030203" pitchFamily="2" charset="-79"/>
                        </a:rPr>
                        <a:t> </a:t>
                      </a:r>
                      <a:endParaRPr lang="es-ES" sz="1000" dirty="0">
                        <a:effectLst/>
                        <a:latin typeface="Aharoni" panose="02010803020104030203" pitchFamily="2" charset="-79"/>
                        <a:ea typeface="Calibri"/>
                        <a:cs typeface="Aharoni" panose="02010803020104030203" pitchFamily="2" charset="-79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7030A0"/>
                          </a:solidFill>
                          <a:effectLst/>
                          <a:latin typeface="Aharoni" panose="02010803020104030203" pitchFamily="2" charset="-79"/>
                          <a:ea typeface="Calibri"/>
                          <a:cs typeface="Aharoni" panose="02010803020104030203" pitchFamily="2" charset="-79"/>
                        </a:rPr>
                        <a:t>F)OTROS: MALA SUERTE, POCA CALIDAD DE LA PLANTILLA.</a:t>
                      </a:r>
                      <a:endParaRPr lang="es-ES" sz="1200" dirty="0">
                        <a:effectLst/>
                        <a:latin typeface="Aharoni" panose="02010803020104030203" pitchFamily="2" charset="-79"/>
                        <a:ea typeface="Calibri"/>
                        <a:cs typeface="Aharoni" panose="02010803020104030203" pitchFamily="2" charset="-79"/>
                      </a:endParaRPr>
                    </a:p>
                  </a:txBody>
                  <a:tcPr marL="26483" marR="264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b="1">
                          <a:solidFill>
                            <a:srgbClr val="002060"/>
                          </a:solidFill>
                          <a:effectLst/>
                          <a:latin typeface="Algerian"/>
                          <a:ea typeface="Calibri"/>
                          <a:cs typeface="Times New Roman"/>
                        </a:rPr>
                        <a:t> </a:t>
                      </a:r>
                      <a:endParaRPr lang="es-ES" sz="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83" marR="264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400" b="1" dirty="0">
                          <a:solidFill>
                            <a:srgbClr val="7030A0"/>
                          </a:solidFill>
                          <a:effectLst/>
                          <a:latin typeface="Algerian"/>
                          <a:ea typeface="Calibri"/>
                          <a:cs typeface="Times New Roman"/>
                        </a:rPr>
                        <a:t> </a:t>
                      </a:r>
                      <a:endParaRPr lang="es-ES" sz="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83" marR="264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263596"/>
            <a:ext cx="3456384" cy="1453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"/>
            <a:ext cx="1029311" cy="1345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81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43" y="355476"/>
            <a:ext cx="1884277" cy="1884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6885458"/>
          </a:xfrm>
        </p:spPr>
        <p:txBody>
          <a:bodyPr>
            <a:normAutofit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sz="4000" b="1" dirty="0" smtClean="0">
                <a:solidFill>
                  <a:srgbClr val="002060"/>
                </a:solidFill>
                <a:latin typeface="Algerian" panose="04020705040A02060702" pitchFamily="82" charset="0"/>
              </a:rPr>
              <a:t>ANÁLISIS DE LAS  CIRCUNTANCIAS QUE PUDIERON TRAER AL ERROR.</a:t>
            </a:r>
            <a:r>
              <a:rPr lang="es-ES" sz="4000" b="1" dirty="0" smtClean="0">
                <a:solidFill>
                  <a:srgbClr val="002060"/>
                </a:solidFill>
              </a:rPr>
              <a:t> </a:t>
            </a:r>
            <a:br>
              <a:rPr lang="es-ES" sz="4000" b="1" dirty="0" smtClean="0">
                <a:solidFill>
                  <a:srgbClr val="002060"/>
                </a:solidFill>
              </a:rPr>
            </a:br>
            <a:r>
              <a:rPr lang="es-ES" dirty="0" smtClean="0">
                <a:solidFill>
                  <a:srgbClr val="FF0000"/>
                </a:solidFill>
              </a:rPr>
              <a:t>(</a:t>
            </a:r>
            <a:r>
              <a:rPr lang="es-ES" sz="3100" b="1" dirty="0" smtClean="0">
                <a:solidFill>
                  <a:srgbClr val="FF0000"/>
                </a:solidFill>
                <a:latin typeface="Agency FB" panose="020B0503020202020204" pitchFamily="34" charset="0"/>
                <a:cs typeface="Aparajita" panose="020B0604020202020204" pitchFamily="34" charset="0"/>
              </a:rPr>
              <a:t>ENCUESTADOS Y PREGUNTADOS EXDIRECTIVOS, EXJUGADORES,EXEMPLEADOS DE CLUBS Y AFICIONADOS)</a:t>
            </a:r>
            <a:r>
              <a:rPr lang="es-ES" sz="3100" b="1" dirty="0" smtClean="0">
                <a:latin typeface="Agency FB" panose="020B0503020202020204" pitchFamily="34" charset="0"/>
                <a:cs typeface="Aparajita" panose="020B0604020202020204" pitchFamily="34" charset="0"/>
              </a:rPr>
              <a:t/>
            </a:r>
            <a:br>
              <a:rPr lang="es-ES" sz="3100" b="1" dirty="0" smtClean="0">
                <a:latin typeface="Agency FB" panose="020B0503020202020204" pitchFamily="34" charset="0"/>
                <a:cs typeface="Aparajita" panose="020B0604020202020204" pitchFamily="34" charset="0"/>
              </a:rPr>
            </a:br>
            <a:r>
              <a:rPr lang="es-ES" sz="3100" b="1" dirty="0" smtClean="0">
                <a:latin typeface="Agency FB" panose="020B0503020202020204" pitchFamily="34" charset="0"/>
                <a:cs typeface="Aparajita" panose="020B0604020202020204" pitchFamily="34" charset="0"/>
              </a:rPr>
              <a:t/>
            </a:r>
            <a:br>
              <a:rPr lang="es-ES" sz="3100" b="1" dirty="0" smtClean="0">
                <a:latin typeface="Agency FB" panose="020B0503020202020204" pitchFamily="34" charset="0"/>
                <a:cs typeface="Aparajita" panose="020B0604020202020204" pitchFamily="34" charset="0"/>
              </a:rPr>
            </a:br>
            <a:r>
              <a:rPr lang="es-ES" sz="3100" b="1" dirty="0">
                <a:latin typeface="Agency FB" panose="020B0503020202020204" pitchFamily="34" charset="0"/>
                <a:cs typeface="Aparajita" panose="020B0604020202020204" pitchFamily="34" charset="0"/>
              </a:rPr>
              <a:t/>
            </a:r>
            <a:br>
              <a:rPr lang="es-ES" sz="3100" b="1" dirty="0">
                <a:latin typeface="Agency FB" panose="020B0503020202020204" pitchFamily="34" charset="0"/>
                <a:cs typeface="Aparajita" panose="020B0604020202020204" pitchFamily="34" charset="0"/>
              </a:rPr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4" name="3 Elipse"/>
          <p:cNvSpPr/>
          <p:nvPr/>
        </p:nvSpPr>
        <p:spPr>
          <a:xfrm>
            <a:off x="179512" y="3310097"/>
            <a:ext cx="2016224" cy="1800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rgbClr val="FFFF00"/>
                </a:solidFill>
              </a:rPr>
              <a:t>51% </a:t>
            </a:r>
            <a:r>
              <a:rPr lang="es-ES" dirty="0" smtClean="0"/>
              <a:t>ERROR EN LA GESTIÓN ECONÓMICA</a:t>
            </a:r>
            <a:endParaRPr lang="es-ES" dirty="0"/>
          </a:p>
        </p:txBody>
      </p:sp>
      <p:sp>
        <p:nvSpPr>
          <p:cNvPr id="5" name="4 Elipse"/>
          <p:cNvSpPr/>
          <p:nvPr/>
        </p:nvSpPr>
        <p:spPr>
          <a:xfrm>
            <a:off x="2195736" y="3280143"/>
            <a:ext cx="2437564" cy="1800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rgbClr val="FFFF00"/>
                </a:solidFill>
              </a:rPr>
              <a:t>25 % </a:t>
            </a:r>
            <a:r>
              <a:rPr lang="es-ES" dirty="0" smtClean="0"/>
              <a:t>ERROR EN LA PLANIFICACIÓN DEPORTIVA</a:t>
            </a:r>
            <a:endParaRPr lang="es-ES" dirty="0"/>
          </a:p>
        </p:txBody>
      </p:sp>
      <p:sp>
        <p:nvSpPr>
          <p:cNvPr id="6" name="5 Elipse"/>
          <p:cNvSpPr/>
          <p:nvPr/>
        </p:nvSpPr>
        <p:spPr>
          <a:xfrm>
            <a:off x="4499992" y="3325074"/>
            <a:ext cx="2376264" cy="17702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rgbClr val="FFFF00"/>
                </a:solidFill>
              </a:rPr>
              <a:t>9 % </a:t>
            </a:r>
            <a:r>
              <a:rPr lang="es-ES" dirty="0" smtClean="0"/>
              <a:t>FALTA DE AYUDA INSTITUCIONAL</a:t>
            </a:r>
            <a:endParaRPr lang="es-ES" dirty="0"/>
          </a:p>
        </p:txBody>
      </p:sp>
      <p:sp>
        <p:nvSpPr>
          <p:cNvPr id="7" name="6 Elipse"/>
          <p:cNvSpPr/>
          <p:nvPr/>
        </p:nvSpPr>
        <p:spPr>
          <a:xfrm>
            <a:off x="5350446" y="4722739"/>
            <a:ext cx="2304256" cy="21627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rgbClr val="FFFF00"/>
                </a:solidFill>
              </a:rPr>
              <a:t>OTROS :</a:t>
            </a:r>
            <a:r>
              <a:rPr lang="es-ES" dirty="0" smtClean="0"/>
              <a:t>MALA SUERTE,POCA CALIDAD DE LOS JUGADORES.</a:t>
            </a:r>
            <a:endParaRPr lang="es-ES" dirty="0"/>
          </a:p>
        </p:txBody>
      </p:sp>
      <p:sp>
        <p:nvSpPr>
          <p:cNvPr id="8" name="7 Elipse"/>
          <p:cNvSpPr/>
          <p:nvPr/>
        </p:nvSpPr>
        <p:spPr>
          <a:xfrm>
            <a:off x="6876256" y="3243051"/>
            <a:ext cx="2267744" cy="170307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rgbClr val="FFFF00"/>
                </a:solidFill>
              </a:rPr>
              <a:t>7 % </a:t>
            </a:r>
            <a:r>
              <a:rPr lang="es-ES" dirty="0" smtClean="0"/>
              <a:t>EL PROYECTO NO SE ADECUÓ A LA SITUACIÓN REAL DEL CLUB</a:t>
            </a:r>
            <a:endParaRPr lang="es-ES" dirty="0"/>
          </a:p>
        </p:txBody>
      </p:sp>
      <p:sp>
        <p:nvSpPr>
          <p:cNvPr id="9" name="8 Elipse"/>
          <p:cNvSpPr/>
          <p:nvPr/>
        </p:nvSpPr>
        <p:spPr>
          <a:xfrm>
            <a:off x="1475656" y="4792266"/>
            <a:ext cx="2304256" cy="20931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rgbClr val="FFFF00"/>
                </a:solidFill>
              </a:rPr>
              <a:t>5% </a:t>
            </a:r>
            <a:r>
              <a:rPr lang="es-ES" dirty="0" smtClean="0"/>
              <a:t>CARECER DE LA FIGURA DE UN MECENAS DEPORTIVO DE RELEVANCIA Y MEDIOS.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3061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169" y="4693446"/>
            <a:ext cx="3687936" cy="1924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571" y="1840418"/>
            <a:ext cx="5848350" cy="354555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5" y="780251"/>
            <a:ext cx="2830756" cy="2120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rgbClr val="002060"/>
                </a:solidFill>
                <a:latin typeface="Algerian" panose="04020705040A02060702" pitchFamily="82" charset="0"/>
              </a:rPr>
              <a:t>NUESTRO PRESENTE </a:t>
            </a:r>
            <a:endParaRPr lang="es-ES" b="1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26" y="1268761"/>
            <a:ext cx="2833230" cy="949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57" y="4281852"/>
            <a:ext cx="3312368" cy="220824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5298140" y="4293336"/>
            <a:ext cx="384586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VALORES CERCANOS Y ACCESIBLES</a:t>
            </a:r>
            <a:endParaRPr lang="es-ES" sz="2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3184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10000" dirty="0" smtClean="0">
                <a:latin typeface="Algerian" panose="04020705040A02060702" pitchFamily="82" charset="0"/>
              </a:rPr>
              <a:t/>
            </a:r>
            <a:br>
              <a:rPr lang="es-ES" sz="10000" dirty="0" smtClean="0">
                <a:latin typeface="Algerian" panose="04020705040A02060702" pitchFamily="82" charset="0"/>
              </a:rPr>
            </a:br>
            <a:r>
              <a:rPr lang="es-ES" sz="10000" dirty="0">
                <a:latin typeface="Algerian" panose="04020705040A02060702" pitchFamily="82" charset="0"/>
              </a:rPr>
              <a:t/>
            </a:r>
            <a:br>
              <a:rPr lang="es-ES" sz="10000" dirty="0">
                <a:latin typeface="Algerian" panose="04020705040A02060702" pitchFamily="82" charset="0"/>
              </a:rPr>
            </a:br>
            <a:r>
              <a:rPr lang="es-ES" sz="10000" dirty="0" smtClean="0">
                <a:latin typeface="Algerian" panose="04020705040A02060702" pitchFamily="82" charset="0"/>
              </a:rPr>
              <a:t/>
            </a:r>
            <a:br>
              <a:rPr lang="es-ES" sz="10000" dirty="0" smtClean="0">
                <a:latin typeface="Algerian" panose="04020705040A02060702" pitchFamily="82" charset="0"/>
              </a:rPr>
            </a:br>
            <a:r>
              <a:rPr lang="es-ES" sz="9000" dirty="0" smtClean="0">
                <a:latin typeface="Algerian" panose="04020705040A02060702" pitchFamily="82" charset="0"/>
              </a:rPr>
              <a:t>¿Qué necesitamos?</a:t>
            </a:r>
            <a:endParaRPr lang="es-ES" sz="9000" dirty="0">
              <a:latin typeface="Algerian" panose="04020705040A02060702" pitchFamily="8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36712"/>
            <a:ext cx="2448272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703216"/>
            <a:ext cx="2987823" cy="2365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199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http://www.farbm.com/upload/portada/molin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423086"/>
            <a:ext cx="2257425" cy="2814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00986"/>
            <a:ext cx="2381250" cy="1752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7" y="542915"/>
            <a:ext cx="2714161" cy="226874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 fontScale="90000"/>
          </a:bodyPr>
          <a:lstStyle/>
          <a:p>
            <a:r>
              <a:rPr lang="es-ES" sz="3100" dirty="0" smtClean="0"/>
              <a:t/>
            </a:r>
            <a:br>
              <a:rPr lang="es-ES" sz="3100" dirty="0" smtClean="0"/>
            </a:br>
            <a:r>
              <a:rPr lang="es-ES" sz="3100" dirty="0"/>
              <a:t/>
            </a:r>
            <a:br>
              <a:rPr lang="es-ES" sz="3100" dirty="0"/>
            </a:br>
            <a:r>
              <a:rPr lang="es-ES" sz="3100" dirty="0" smtClean="0"/>
              <a:t/>
            </a:r>
            <a:br>
              <a:rPr lang="es-ES" sz="3100" dirty="0" smtClean="0"/>
            </a:br>
            <a:r>
              <a:rPr lang="es-ES" sz="3100" dirty="0"/>
              <a:t/>
            </a:r>
            <a:br>
              <a:rPr lang="es-ES" sz="3100" dirty="0"/>
            </a:br>
            <a:r>
              <a:rPr lang="es-ES" sz="3100" dirty="0" smtClean="0"/>
              <a:t/>
            </a:r>
            <a:br>
              <a:rPr lang="es-ES" sz="3100" dirty="0" smtClean="0"/>
            </a:br>
            <a:r>
              <a:rPr lang="es-ES" sz="3100" dirty="0"/>
              <a:t/>
            </a:r>
            <a:br>
              <a:rPr lang="es-ES" sz="3100" dirty="0"/>
            </a:br>
            <a:r>
              <a:rPr lang="es-ES" sz="3600" b="1" dirty="0" smtClean="0">
                <a:latin typeface="Algerian" panose="04020705040A02060702" pitchFamily="82" charset="0"/>
              </a:rPr>
              <a:t>1- </a:t>
            </a:r>
            <a:r>
              <a:rPr lang="es-ES" sz="3600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UNOS CIMIENTOS SÓLIDOS</a:t>
            </a:r>
            <a:r>
              <a:rPr lang="es-ES" sz="3600" b="1" dirty="0" smtClean="0"/>
              <a:t/>
            </a:r>
            <a:br>
              <a:rPr lang="es-ES" sz="3600" b="1" dirty="0" smtClean="0"/>
            </a:br>
            <a:r>
              <a:rPr lang="es-ES" sz="3600" b="1" dirty="0" smtClean="0"/>
              <a:t/>
            </a:r>
            <a:br>
              <a:rPr lang="es-ES" sz="3600" b="1" dirty="0" smtClean="0"/>
            </a:br>
            <a:r>
              <a:rPr lang="es-ES" sz="3600" b="1" dirty="0" smtClean="0"/>
              <a:t>A) </a:t>
            </a:r>
            <a:r>
              <a:rPr lang="es-ES" sz="3100" b="1" dirty="0" smtClean="0"/>
              <a:t>DIRECTIVA</a:t>
            </a:r>
            <a:br>
              <a:rPr lang="es-ES" sz="3100" b="1" dirty="0" smtClean="0"/>
            </a:br>
            <a:r>
              <a:rPr lang="es-ES" sz="3100" b="1" dirty="0"/>
              <a:t/>
            </a:r>
            <a:br>
              <a:rPr lang="es-ES" sz="3100" b="1" dirty="0"/>
            </a:br>
            <a:r>
              <a:rPr lang="es-ES" sz="3100" b="1" dirty="0" smtClean="0"/>
              <a:t>          B) CUERPO TÉCNICO CUALIFICADO</a:t>
            </a:r>
            <a:br>
              <a:rPr lang="es-ES" sz="3100" b="1" dirty="0" smtClean="0"/>
            </a:br>
            <a:r>
              <a:rPr lang="es-ES" sz="3100" b="1" dirty="0" smtClean="0"/>
              <a:t/>
            </a:r>
            <a:br>
              <a:rPr lang="es-ES" sz="3100" b="1" dirty="0" smtClean="0"/>
            </a:br>
            <a:r>
              <a:rPr lang="es-ES" sz="3100" b="1" dirty="0" smtClean="0"/>
              <a:t>        C)EQUIPO SENIOR DE REFERENCIA</a:t>
            </a:r>
            <a:br>
              <a:rPr lang="es-ES" sz="3100" b="1" dirty="0" smtClean="0"/>
            </a:br>
            <a:r>
              <a:rPr lang="es-ES" sz="3100" b="1" dirty="0"/>
              <a:t/>
            </a:r>
            <a:br>
              <a:rPr lang="es-ES" sz="3100" b="1" dirty="0"/>
            </a:br>
            <a:r>
              <a:rPr lang="es-ES" sz="3100" b="1" dirty="0" smtClean="0"/>
              <a:t>          D)EQUIPOS DE BASE VINCULADOS</a:t>
            </a:r>
            <a:br>
              <a:rPr lang="es-ES" sz="3100" b="1" dirty="0" smtClean="0"/>
            </a:br>
            <a:r>
              <a:rPr lang="es-ES" sz="3100" b="1" dirty="0" smtClean="0"/>
              <a:t>E) CREAR UNA AFICIÓN FIEL </a:t>
            </a:r>
            <a:br>
              <a:rPr lang="es-ES" sz="3100" b="1" dirty="0" smtClean="0"/>
            </a:br>
            <a:r>
              <a:rPr lang="es-ES" sz="3100" b="1" dirty="0"/>
              <a:t/>
            </a:r>
            <a:br>
              <a:rPr lang="es-ES" sz="3100" b="1" dirty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4" name="3 Flecha abajo"/>
          <p:cNvSpPr/>
          <p:nvPr/>
        </p:nvSpPr>
        <p:spPr>
          <a:xfrm>
            <a:off x="4094982" y="1822341"/>
            <a:ext cx="864096" cy="5275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Flecha abajo"/>
          <p:cNvSpPr/>
          <p:nvPr/>
        </p:nvSpPr>
        <p:spPr>
          <a:xfrm>
            <a:off x="4093024" y="2671945"/>
            <a:ext cx="864096" cy="5275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338" y="4914143"/>
            <a:ext cx="4277660" cy="1859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13 Flecha abajo"/>
          <p:cNvSpPr/>
          <p:nvPr/>
        </p:nvSpPr>
        <p:spPr>
          <a:xfrm>
            <a:off x="4166740" y="3515206"/>
            <a:ext cx="864096" cy="5275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20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A) ESTRUCTURA DIRECTIVA</a:t>
            </a:r>
            <a:r>
              <a:rPr lang="es-ES" dirty="0" smtClean="0">
                <a:latin typeface="Algerian" panose="04020705040A02060702" pitchFamily="82" charset="0"/>
              </a:rPr>
              <a:t>.</a:t>
            </a:r>
            <a:endParaRPr lang="es-ES" dirty="0">
              <a:latin typeface="Algerian" panose="04020705040A02060702" pitchFamily="82" charset="0"/>
            </a:endParaRPr>
          </a:p>
        </p:txBody>
      </p:sp>
      <p:pic>
        <p:nvPicPr>
          <p:cNvPr id="7170" name="Picture 2" descr="http://www.anefs.es/images/areas-de-trabaj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8572500" cy="4646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865362" y="1785946"/>
            <a:ext cx="763284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AREAS DE TRABAJO</a:t>
            </a:r>
            <a:endParaRPr lang="es-E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48" y="5085184"/>
            <a:ext cx="8356475" cy="138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51930"/>
            <a:ext cx="16002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1979712" y="1086005"/>
            <a:ext cx="4966320" cy="9242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6600" dirty="0" smtClean="0">
                <a:solidFill>
                  <a:schemeClr val="tx2">
                    <a:lumMod val="75000"/>
                  </a:schemeClr>
                </a:solidFill>
                <a:latin typeface="Algerian" panose="04020705040A02060702" pitchFamily="82" charset="0"/>
              </a:rPr>
              <a:t>c</a:t>
            </a:r>
            <a:r>
              <a:rPr lang="es-ES" sz="6600" dirty="0" smtClean="0">
                <a:latin typeface="Algerian" panose="04020705040A02060702" pitchFamily="82" charset="0"/>
              </a:rPr>
              <a:t>.</a:t>
            </a:r>
            <a:r>
              <a:rPr lang="es-ES" sz="6600" dirty="0" smtClean="0">
                <a:solidFill>
                  <a:srgbClr val="FF0000"/>
                </a:solidFill>
                <a:latin typeface="Algerian" panose="04020705040A02060702" pitchFamily="82" charset="0"/>
              </a:rPr>
              <a:t>H</a:t>
            </a:r>
            <a:r>
              <a:rPr lang="es-ES" sz="6600" dirty="0" smtClean="0">
                <a:latin typeface="Algerian" panose="04020705040A02060702" pitchFamily="82" charset="0"/>
              </a:rPr>
              <a:t>.</a:t>
            </a:r>
            <a:r>
              <a:rPr lang="es-ES" sz="6600" dirty="0" smtClean="0">
                <a:solidFill>
                  <a:srgbClr val="FFFF00"/>
                </a:solidFill>
                <a:latin typeface="Algerian" panose="04020705040A02060702" pitchFamily="82" charset="0"/>
              </a:rPr>
              <a:t>t.</a:t>
            </a:r>
            <a:endParaRPr lang="es-ES" sz="6600" dirty="0">
              <a:solidFill>
                <a:srgbClr val="FFFF00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753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57500" cy="5589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32656"/>
            <a:ext cx="3635895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30626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b="1" dirty="0" smtClean="0">
                <a:solidFill>
                  <a:srgbClr val="002060"/>
                </a:solidFill>
                <a:latin typeface="Algerian" panose="04020705040A02060702" pitchFamily="82" charset="0"/>
              </a:rPr>
              <a:t>NUESTROS DIRECTIVOS.</a:t>
            </a:r>
            <a:br>
              <a:rPr lang="es-ES" b="1" dirty="0" smtClean="0">
                <a:solidFill>
                  <a:srgbClr val="002060"/>
                </a:solidFill>
                <a:latin typeface="Algerian" panose="04020705040A02060702" pitchFamily="82" charset="0"/>
              </a:rPr>
            </a:br>
            <a:r>
              <a:rPr lang="es-ES" b="1" dirty="0" smtClean="0">
                <a:solidFill>
                  <a:srgbClr val="002060"/>
                </a:solidFill>
                <a:latin typeface="Algerian" panose="04020705040A02060702" pitchFamily="82" charset="0"/>
              </a:rPr>
              <a:t>…SON…</a:t>
            </a:r>
            <a:br>
              <a:rPr lang="es-ES" b="1" dirty="0" smtClean="0">
                <a:solidFill>
                  <a:srgbClr val="002060"/>
                </a:solidFill>
                <a:latin typeface="Algerian" panose="04020705040A02060702" pitchFamily="82" charset="0"/>
              </a:rPr>
            </a:br>
            <a:r>
              <a:rPr lang="es-ES" sz="3600" b="1" dirty="0" smtClean="0">
                <a:solidFill>
                  <a:srgbClr val="FF0000"/>
                </a:solidFill>
              </a:rPr>
              <a:t>EMPRESARIOS.</a:t>
            </a:r>
            <a:br>
              <a:rPr lang="es-ES" sz="3600" b="1" dirty="0" smtClean="0">
                <a:solidFill>
                  <a:srgbClr val="FF0000"/>
                </a:solidFill>
              </a:rPr>
            </a:br>
            <a:r>
              <a:rPr lang="es-ES" sz="3600" b="1" dirty="0" smtClean="0">
                <a:solidFill>
                  <a:srgbClr val="FF0000"/>
                </a:solidFill>
              </a:rPr>
              <a:t>GESTORES.</a:t>
            </a:r>
            <a:br>
              <a:rPr lang="es-ES" sz="3600" b="1" dirty="0" smtClean="0">
                <a:solidFill>
                  <a:srgbClr val="FF0000"/>
                </a:solidFill>
              </a:rPr>
            </a:br>
            <a:r>
              <a:rPr lang="es-ES" sz="3600" b="1" dirty="0" smtClean="0">
                <a:solidFill>
                  <a:srgbClr val="FF0000"/>
                </a:solidFill>
              </a:rPr>
              <a:t>PADRES DE JUGADORES..</a:t>
            </a:r>
            <a:br>
              <a:rPr lang="es-ES" sz="3600" b="1" dirty="0" smtClean="0">
                <a:solidFill>
                  <a:srgbClr val="FF0000"/>
                </a:solidFill>
              </a:rPr>
            </a:br>
            <a:r>
              <a:rPr lang="es-ES" sz="3600" b="1" dirty="0" smtClean="0">
                <a:solidFill>
                  <a:srgbClr val="FF0000"/>
                </a:solidFill>
              </a:rPr>
              <a:t>ORGANIZADORES.</a:t>
            </a:r>
            <a:br>
              <a:rPr lang="es-ES" sz="3600" b="1" dirty="0" smtClean="0">
                <a:solidFill>
                  <a:srgbClr val="FF0000"/>
                </a:solidFill>
              </a:rPr>
            </a:br>
            <a:r>
              <a:rPr lang="es-ES" sz="3600" b="1" dirty="0" smtClean="0">
                <a:solidFill>
                  <a:srgbClr val="FF0000"/>
                </a:solidFill>
              </a:rPr>
              <a:t>PERSONAS CON COMPROMISO</a:t>
            </a:r>
            <a:br>
              <a:rPr lang="es-ES" sz="3600" b="1" dirty="0" smtClean="0">
                <a:solidFill>
                  <a:srgbClr val="FF0000"/>
                </a:solidFill>
              </a:rPr>
            </a:br>
            <a:r>
              <a:rPr lang="es-ES" b="1" dirty="0" smtClean="0">
                <a:solidFill>
                  <a:srgbClr val="002060"/>
                </a:solidFill>
              </a:rPr>
              <a:t>PERSONAS  POLIVALENTES.</a:t>
            </a:r>
            <a:br>
              <a:rPr lang="es-ES" b="1" dirty="0" smtClean="0">
                <a:solidFill>
                  <a:srgbClr val="002060"/>
                </a:solidFill>
              </a:rPr>
            </a:br>
            <a:r>
              <a:rPr lang="es-ES" b="1" dirty="0" smtClean="0">
                <a:solidFill>
                  <a:srgbClr val="002060"/>
                </a:solidFill>
              </a:rPr>
              <a:t>UN GRAN EQUIPO DE TRABAJO</a:t>
            </a:r>
            <a:r>
              <a:rPr lang="es-ES" b="1" dirty="0" smtClean="0">
                <a:solidFill>
                  <a:srgbClr val="FF0000"/>
                </a:solidFill>
              </a:rPr>
              <a:t>.</a:t>
            </a:r>
            <a:r>
              <a:rPr lang="es-ES" b="1" dirty="0">
                <a:solidFill>
                  <a:srgbClr val="FF0000"/>
                </a:solidFill>
              </a:rPr>
              <a:t/>
            </a:r>
            <a:br>
              <a:rPr lang="es-ES" b="1" dirty="0">
                <a:solidFill>
                  <a:srgbClr val="FF0000"/>
                </a:solidFill>
              </a:rPr>
            </a:br>
            <a:r>
              <a:rPr lang="es-ES" b="1" dirty="0" smtClean="0">
                <a:solidFill>
                  <a:srgbClr val="FF0000"/>
                </a:solidFill>
              </a:rPr>
              <a:t/>
            </a:r>
            <a:br>
              <a:rPr lang="es-ES" b="1" dirty="0" smtClean="0">
                <a:solidFill>
                  <a:srgbClr val="FF0000"/>
                </a:solidFill>
              </a:rPr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5407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8280920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273400" y="2270153"/>
            <a:ext cx="859722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s-ES" sz="2400" cap="none" spc="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es-ES" sz="24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lgerian" panose="04020705040A02060702" pitchFamily="82" charset="0"/>
              </a:rPr>
              <a:t>B) ORGANIZACIÓN BÁSICA DE LA ESTRUCTURA DEPORTIVA</a:t>
            </a:r>
            <a:endParaRPr lang="es-ES" sz="24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lgerian" panose="04020705040A02060702" pitchFamily="82" charset="0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6632"/>
            <a:ext cx="8280920" cy="2384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45909" y="5301208"/>
            <a:ext cx="2869907" cy="1077218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INSTALACIONES</a:t>
            </a:r>
          </a:p>
          <a:p>
            <a:pPr algn="ctr"/>
            <a:r>
              <a:rPr lang="es-E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DEPORTIVAS</a:t>
            </a:r>
            <a:endParaRPr lang="es-ES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961229" y="5320684"/>
            <a:ext cx="3410971" cy="1077218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ENTRENADORES Y MONITORES</a:t>
            </a:r>
            <a:endParaRPr lang="es-ES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6372201" y="5372952"/>
            <a:ext cx="2771800" cy="1200329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MEDICINA Y FISIOTERAPIA DEPORTIVA</a:t>
            </a:r>
            <a:endParaRPr lang="es-ES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3231760" y="3070243"/>
            <a:ext cx="2869907" cy="1077218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DIRECCIÓN DEPORTIVA</a:t>
            </a:r>
            <a:endParaRPr lang="es-ES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1526275" y="4147461"/>
            <a:ext cx="3009721" cy="830997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COORDINADOR DEPORTVO</a:t>
            </a:r>
            <a:endParaRPr lang="es-ES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cxnSp>
        <p:nvCxnSpPr>
          <p:cNvPr id="6" name="5 Conector recto de flecha"/>
          <p:cNvCxnSpPr/>
          <p:nvPr/>
        </p:nvCxnSpPr>
        <p:spPr>
          <a:xfrm flipH="1">
            <a:off x="2627784" y="3356992"/>
            <a:ext cx="403351" cy="5040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 flipH="1">
            <a:off x="1480862" y="4726430"/>
            <a:ext cx="403351" cy="5040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>
            <a:off x="3923928" y="4726430"/>
            <a:ext cx="360040" cy="64652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/>
          <p:nvPr/>
        </p:nvCxnSpPr>
        <p:spPr>
          <a:xfrm>
            <a:off x="4283968" y="4549316"/>
            <a:ext cx="3860271" cy="103992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179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365104"/>
            <a:ext cx="7416824" cy="226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C) UNA PLANTILLA DE JUGADORES COMPETITIVA EN CATEGORÍA REFERENCIAL</a:t>
            </a:r>
            <a:r>
              <a:rPr lang="es-ES" sz="2800" b="1" dirty="0" smtClean="0">
                <a:latin typeface="Algerian" panose="04020705040A02060702" pitchFamily="82" charset="0"/>
              </a:rPr>
              <a:t>.</a:t>
            </a:r>
            <a:endParaRPr lang="es-ES" sz="2800" b="1" dirty="0">
              <a:latin typeface="Algerian" panose="04020705040A02060702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33992"/>
          </a:xfrm>
        </p:spPr>
        <p:txBody>
          <a:bodyPr>
            <a:normAutofit/>
          </a:bodyPr>
          <a:lstStyle/>
          <a:p>
            <a:r>
              <a:rPr lang="es-ES" sz="1600" dirty="0" smtClean="0"/>
              <a:t>LA EXPERIENCIA NOS HACE ASIRNOS A LAS PALABRAS : </a:t>
            </a:r>
            <a:r>
              <a:rPr lang="es-ES" sz="1600" b="1" dirty="0" smtClean="0">
                <a:solidFill>
                  <a:srgbClr val="0070C0"/>
                </a:solidFill>
              </a:rPr>
              <a:t>COHERENCIA</a:t>
            </a:r>
            <a:r>
              <a:rPr lang="es-ES" sz="1600" dirty="0" smtClean="0"/>
              <a:t> Y ADAPTACIÓN A LA </a:t>
            </a:r>
            <a:r>
              <a:rPr lang="es-ES" sz="1600" b="1" dirty="0" smtClean="0">
                <a:solidFill>
                  <a:srgbClr val="0070C0"/>
                </a:solidFill>
              </a:rPr>
              <a:t>REALIDAD </a:t>
            </a:r>
            <a:r>
              <a:rPr lang="es-ES" sz="1600" dirty="0" smtClean="0"/>
              <a:t>A LA HORA DE DECIDIR ESTABLECERSE EN UNA U OTRA CATEGORÍA DEPORTIVA EN LOS INICIOS.</a:t>
            </a:r>
          </a:p>
          <a:p>
            <a:r>
              <a:rPr lang="es-ES" sz="1600" dirty="0"/>
              <a:t> </a:t>
            </a:r>
            <a:r>
              <a:rPr lang="es-ES" sz="1600" dirty="0" smtClean="0"/>
              <a:t>  TAMBIÉN ES IMPORTANTE TENER EN CUENTA:</a:t>
            </a:r>
          </a:p>
          <a:p>
            <a:r>
              <a:rPr lang="es-ES" sz="1600" dirty="0" smtClean="0"/>
              <a:t>         </a:t>
            </a:r>
            <a:r>
              <a:rPr lang="es-ES" sz="1600" b="1" dirty="0" smtClean="0">
                <a:solidFill>
                  <a:srgbClr val="0070C0"/>
                </a:solidFill>
              </a:rPr>
              <a:t>CALIDAD Y COMPETENCIA DEL GRUPO DEPORTIVO </a:t>
            </a:r>
            <a:r>
              <a:rPr lang="es-ES" sz="1600" dirty="0" smtClean="0"/>
              <a:t>(JUGADORES, EQUIPO TÉCNICO, MEDIOS DEPORTIVOS).</a:t>
            </a:r>
          </a:p>
          <a:p>
            <a:pPr marL="0" indent="0">
              <a:buNone/>
            </a:pPr>
            <a:r>
              <a:rPr lang="es-ES" sz="1600" dirty="0"/>
              <a:t> </a:t>
            </a:r>
            <a:r>
              <a:rPr lang="es-ES" sz="1600" dirty="0" smtClean="0"/>
              <a:t>         POSIBILIDADES DE </a:t>
            </a:r>
            <a:r>
              <a:rPr lang="es-ES" sz="1600" b="1" dirty="0" smtClean="0">
                <a:solidFill>
                  <a:srgbClr val="0070C0"/>
                </a:solidFill>
              </a:rPr>
              <a:t>DEDICACIÓN</a:t>
            </a:r>
            <a:r>
              <a:rPr lang="es-ES" sz="1600" dirty="0" smtClean="0"/>
              <a:t> DEPORTIVA DEL GRUPO Y ENTORNO DE CLUB ( OCASIONAL, REGULAR, ABSOLUTA…)</a:t>
            </a:r>
          </a:p>
          <a:p>
            <a:pPr marL="0" indent="0">
              <a:buNone/>
            </a:pPr>
            <a:r>
              <a:rPr lang="es-ES" sz="1600" dirty="0" smtClean="0">
                <a:solidFill>
                  <a:srgbClr val="0070C0"/>
                </a:solidFill>
              </a:rPr>
              <a:t>       POSIBILIDADES REALES DE HACER COHERENTE, PRODUCTIVA Y FACTIBLE,  UNA PLANTILLA EFICIENTE Y SOSTENIBLE EN CALIDAD Y PRECIO PARA LA CATEGORÍA ELEGIDA.</a:t>
            </a:r>
            <a:endParaRPr lang="es-ES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13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b="1" dirty="0" smtClean="0">
                <a:solidFill>
                  <a:srgbClr val="0070C0"/>
                </a:solidFill>
                <a:latin typeface="Algerian" panose="04020705040A02060702" pitchFamily="82" charset="0"/>
              </a:rPr>
              <a:t>D) EQUIPOS </a:t>
            </a:r>
            <a:r>
              <a:rPr lang="es-ES" b="1" dirty="0">
                <a:solidFill>
                  <a:srgbClr val="0070C0"/>
                </a:solidFill>
                <a:latin typeface="Algerian" panose="04020705040A02060702" pitchFamily="82" charset="0"/>
              </a:rPr>
              <a:t>DE BASE VINCULADOS</a:t>
            </a:r>
            <a:br>
              <a:rPr lang="es-ES" b="1" dirty="0">
                <a:solidFill>
                  <a:srgbClr val="0070C0"/>
                </a:solidFill>
                <a:latin typeface="Algerian" panose="04020705040A02060702" pitchFamily="82" charset="0"/>
              </a:rPr>
            </a:br>
            <a:r>
              <a:rPr lang="es-ES" b="1" dirty="0">
                <a:solidFill>
                  <a:srgbClr val="0070C0"/>
                </a:solidFill>
              </a:rPr>
              <a:t/>
            </a:r>
            <a:br>
              <a:rPr lang="es-ES" b="1" dirty="0">
                <a:solidFill>
                  <a:srgbClr val="0070C0"/>
                </a:solidFill>
              </a:rPr>
            </a:br>
            <a:endParaRPr lang="es-ES" b="1" dirty="0">
              <a:solidFill>
                <a:srgbClr val="0070C0"/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503" y="1340768"/>
            <a:ext cx="7986993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636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568952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2670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8640"/>
            <a:ext cx="7219166" cy="64807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http://marciabr.blog.uol.com.br/images/patrocini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87" y="3429000"/>
            <a:ext cx="3398336" cy="26642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2586457"/>
          </a:xfrm>
        </p:spPr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rgbClr val="FF0000"/>
                </a:solidFill>
              </a:rPr>
              <a:t/>
            </a:r>
            <a:br>
              <a:rPr lang="es-ES" b="1" dirty="0" smtClean="0">
                <a:solidFill>
                  <a:srgbClr val="FF0000"/>
                </a:solidFill>
              </a:rPr>
            </a:br>
            <a:r>
              <a:rPr lang="es-ES" b="1" dirty="0" smtClean="0">
                <a:solidFill>
                  <a:srgbClr val="FF0000"/>
                </a:solidFill>
              </a:rPr>
              <a:t/>
            </a:r>
            <a:br>
              <a:rPr lang="es-ES" b="1" dirty="0" smtClean="0">
                <a:solidFill>
                  <a:srgbClr val="FF0000"/>
                </a:solidFill>
              </a:rPr>
            </a:br>
            <a:r>
              <a:rPr lang="es-ES" sz="4000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2-ESTRUCTURA FINANCIERA ESTABLE.</a:t>
            </a:r>
            <a:br>
              <a:rPr lang="es-ES" sz="4000" b="1" dirty="0" smtClean="0">
                <a:solidFill>
                  <a:srgbClr val="FF0000"/>
                </a:solidFill>
                <a:latin typeface="Algerian" panose="04020705040A02060702" pitchFamily="82" charset="0"/>
              </a:rPr>
            </a:br>
            <a:r>
              <a:rPr lang="es-ES" sz="2700" b="1" dirty="0" smtClean="0">
                <a:solidFill>
                  <a:srgbClr val="002060"/>
                </a:solidFill>
              </a:rPr>
              <a:t>.UNA MARCA O EMPRESA PRINCIPAL DE REFERENCIA</a:t>
            </a:r>
            <a:br>
              <a:rPr lang="es-ES" sz="2700" b="1" dirty="0" smtClean="0">
                <a:solidFill>
                  <a:srgbClr val="002060"/>
                </a:solidFill>
              </a:rPr>
            </a:br>
            <a:r>
              <a:rPr lang="es-ES" sz="2700" b="1" dirty="0" smtClean="0">
                <a:solidFill>
                  <a:srgbClr val="002060"/>
                </a:solidFill>
              </a:rPr>
              <a:t>.UNA IMPORTANTE RED DE COLABORADORES </a:t>
            </a:r>
            <a:br>
              <a:rPr lang="es-ES" sz="2700" b="1" dirty="0" smtClean="0">
                <a:solidFill>
                  <a:srgbClr val="002060"/>
                </a:solidFill>
              </a:rPr>
            </a:br>
            <a:r>
              <a:rPr lang="es-ES" sz="2700" b="1" dirty="0" smtClean="0">
                <a:solidFill>
                  <a:srgbClr val="002060"/>
                </a:solidFill>
              </a:rPr>
              <a:t>-AYUDAS INSTITUCIONALES .</a:t>
            </a:r>
            <a:br>
              <a:rPr lang="es-ES" sz="2700" b="1" dirty="0" smtClean="0">
                <a:solidFill>
                  <a:srgbClr val="002060"/>
                </a:solidFill>
              </a:rPr>
            </a:br>
            <a:r>
              <a:rPr lang="es-ES" sz="2700" b="1" dirty="0" smtClean="0">
                <a:solidFill>
                  <a:srgbClr val="002060"/>
                </a:solidFill>
              </a:rPr>
              <a:t>-GESTIÓN SOBRIA,EFICIENTE Y CON ESPÍRITU COMPETITIVO.</a:t>
            </a:r>
            <a:br>
              <a:rPr lang="es-ES" sz="2700" b="1" dirty="0" smtClean="0">
                <a:solidFill>
                  <a:srgbClr val="002060"/>
                </a:solidFill>
              </a:rPr>
            </a:br>
            <a:r>
              <a:rPr lang="es-ES" b="1" dirty="0" smtClean="0">
                <a:solidFill>
                  <a:srgbClr val="FF0000"/>
                </a:solidFill>
              </a:rPr>
              <a:t/>
            </a:r>
            <a:br>
              <a:rPr lang="es-ES" b="1" dirty="0" smtClean="0">
                <a:solidFill>
                  <a:srgbClr val="FF0000"/>
                </a:solidFill>
              </a:rPr>
            </a:br>
            <a:endParaRPr lang="es-ES" b="1" dirty="0">
              <a:solidFill>
                <a:srgbClr val="FF0000"/>
              </a:solidFill>
            </a:endParaRPr>
          </a:p>
        </p:txBody>
      </p:sp>
      <p:pic>
        <p:nvPicPr>
          <p:cNvPr id="4100" name="Picture 4" descr="http://www.marketing4food.com/wp-content/uploads/2015/01/Marcas-y-patrocinio-460x25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2936" y="2558389"/>
            <a:ext cx="3203848" cy="17412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6084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8352928" cy="6284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rgbClr val="002060"/>
                </a:solidFill>
                <a:latin typeface="Algerian" panose="04020705040A02060702" pitchFamily="82" charset="0"/>
              </a:rPr>
              <a:t>2.1.UNA </a:t>
            </a:r>
            <a:r>
              <a:rPr lang="es-ES" b="1" dirty="0">
                <a:solidFill>
                  <a:srgbClr val="002060"/>
                </a:solidFill>
                <a:latin typeface="Algerian" panose="04020705040A02060702" pitchFamily="82" charset="0"/>
              </a:rPr>
              <a:t>MARCA O EMPRESA PRINCIPAL DE REFERENCIA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400" dirty="0" smtClean="0">
                <a:solidFill>
                  <a:srgbClr val="FFFF00"/>
                </a:solidFill>
              </a:rPr>
              <a:t>ES PRIMORDIAL, SI HABLAMOS DE UNA CATEGORÍA DE ÉLITE O SEMI-ÉLITE , EL DISPONER DE UNA EMPRESA, MECENAS O MARCA REFERENCIAL QUE NOS PERMITA TRABAJAR A TODOS LOS PROFESIONALES CON GARANTÍAS Y TRANQUILIDAD,SABEDORES DE LA ESTABILIDAD DE UN PROYECTO SIN FISURAS.EL APOYO Y DESARROLLO DE UN PROYECTO DEPORTIVO PARA UN CLUB DE BALONMANO, REQUIERE ESTE ELEMENTO COMO CLAVE Y FUNDAMENTAL PARA SU DESARROLLO.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 rot="1733651">
            <a:off x="7087173" y="3625962"/>
            <a:ext cx="12051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HANDBALL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4600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6947"/>
            <a:ext cx="1724438" cy="909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8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3280"/>
            <a:ext cx="2627783" cy="2394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759" y="3969377"/>
            <a:ext cx="1845003" cy="1383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rgbClr val="0070C0"/>
                </a:solidFill>
                <a:latin typeface="Algerian" panose="04020705040A02060702" pitchFamily="82" charset="0"/>
              </a:rPr>
              <a:t>UNA MARCA DE REFERENCIA ES SINÓNIMO DE :</a:t>
            </a:r>
            <a:endParaRPr lang="es-ES" b="1" dirty="0">
              <a:solidFill>
                <a:srgbClr val="0070C0"/>
              </a:solidFill>
              <a:latin typeface="Algerian" panose="04020705040A02060702" pitchFamily="82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182" y="1809816"/>
            <a:ext cx="3644026" cy="321221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624" y="2480140"/>
            <a:ext cx="725487" cy="925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78" y="1966601"/>
            <a:ext cx="1746857" cy="2326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720461">
            <a:off x="6941688" y="1726977"/>
            <a:ext cx="2131383" cy="1974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7482" y="5156577"/>
            <a:ext cx="936104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 rot="19794644">
            <a:off x="2845468" y="2230750"/>
            <a:ext cx="1234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TAURONS 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 rot="1457487">
            <a:off x="5001970" y="2314685"/>
            <a:ext cx="1339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RIBA-ROJA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3923928" y="4476230"/>
            <a:ext cx="1747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HANDBALL</a:t>
            </a:r>
            <a:endParaRPr lang="es-ES" dirty="0"/>
          </a:p>
        </p:txBody>
      </p:sp>
      <p:pic>
        <p:nvPicPr>
          <p:cNvPr id="1026" name="Picture 2" descr="Resultado de imagen de logratec logo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124" y="3599844"/>
            <a:ext cx="1905000" cy="86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7928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284984"/>
            <a:ext cx="7560840" cy="3018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600" b="1" dirty="0" smtClean="0">
                <a:solidFill>
                  <a:schemeClr val="accent6">
                    <a:lumMod val="75000"/>
                  </a:schemeClr>
                </a:solidFill>
                <a:latin typeface="Algerian" panose="04020705040A02060702" pitchFamily="82" charset="0"/>
              </a:rPr>
              <a:t>2.2.UNA </a:t>
            </a:r>
            <a:r>
              <a:rPr lang="es-ES" sz="3600" b="1" dirty="0">
                <a:solidFill>
                  <a:schemeClr val="accent6">
                    <a:lumMod val="75000"/>
                  </a:schemeClr>
                </a:solidFill>
                <a:latin typeface="Algerian" panose="04020705040A02060702" pitchFamily="82" charset="0"/>
              </a:rPr>
              <a:t>IMPORTANTE RED DE COLABORADORES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2352" y="1262709"/>
            <a:ext cx="8363272" cy="5040560"/>
          </a:xfrm>
        </p:spPr>
        <p:txBody>
          <a:bodyPr>
            <a:normAutofit/>
          </a:bodyPr>
          <a:lstStyle/>
          <a:p>
            <a:r>
              <a:rPr lang="es-ES" sz="1800" b="1" dirty="0" smtClean="0">
                <a:solidFill>
                  <a:srgbClr val="0070C0"/>
                </a:solidFill>
              </a:rPr>
              <a:t>Otras marcas que aporten un beneficio y ayuda al Club serán necesarias para seguir creciendo y alcanzando posibilidades de mejorar en nuestras metas. </a:t>
            </a:r>
          </a:p>
          <a:p>
            <a:r>
              <a:rPr lang="es-ES" sz="1800" b="1" dirty="0" smtClean="0">
                <a:solidFill>
                  <a:srgbClr val="0070C0"/>
                </a:solidFill>
              </a:rPr>
              <a:t>No todas estas demandas hacia unos colaboradores necesarios , vendrían determinadas por partidas económicas. Las especias, relaciones y contactos empresariales, servicios atencionales para la </a:t>
            </a:r>
            <a:r>
              <a:rPr lang="es-ES" sz="1800" b="1" dirty="0" err="1" smtClean="0">
                <a:solidFill>
                  <a:srgbClr val="0070C0"/>
                </a:solidFill>
              </a:rPr>
              <a:t>plantilla,recursos</a:t>
            </a:r>
            <a:r>
              <a:rPr lang="es-ES" sz="1800" b="1" dirty="0" smtClean="0">
                <a:solidFill>
                  <a:srgbClr val="0070C0"/>
                </a:solidFill>
              </a:rPr>
              <a:t> organizativos , </a:t>
            </a:r>
            <a:r>
              <a:rPr lang="es-ES" sz="1800" b="1" dirty="0" err="1" smtClean="0">
                <a:solidFill>
                  <a:srgbClr val="0070C0"/>
                </a:solidFill>
              </a:rPr>
              <a:t>etc</a:t>
            </a:r>
            <a:r>
              <a:rPr lang="es-ES" sz="1800" b="1" dirty="0" smtClean="0">
                <a:solidFill>
                  <a:srgbClr val="0070C0"/>
                </a:solidFill>
              </a:rPr>
              <a:t>, también se contemplan aquí, y son  tan necesarios como los ingresos económicos. Serán segundas y terceras espadas con protagonismo también muy importante.(Empresas de transporte, reprografía, mensajería, ropa deportiva, </a:t>
            </a:r>
            <a:r>
              <a:rPr lang="es-ES" sz="1800" b="1" dirty="0" err="1" smtClean="0">
                <a:solidFill>
                  <a:srgbClr val="0070C0"/>
                </a:solidFill>
              </a:rPr>
              <a:t>restauración,alojamientos</a:t>
            </a:r>
            <a:r>
              <a:rPr lang="es-ES" sz="1800" b="1" dirty="0" smtClean="0">
                <a:solidFill>
                  <a:srgbClr val="0070C0"/>
                </a:solidFill>
              </a:rPr>
              <a:t>…)</a:t>
            </a:r>
            <a:endParaRPr lang="es-ES" sz="1800" b="1" dirty="0">
              <a:solidFill>
                <a:srgbClr val="0070C0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988" y="4437112"/>
            <a:ext cx="2088232" cy="1002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220" y="3628628"/>
            <a:ext cx="1260140" cy="1616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3628628"/>
            <a:ext cx="1159396" cy="1810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861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rgbClr val="FF0000"/>
                </a:solidFill>
              </a:rPr>
              <a:t/>
            </a:r>
            <a:br>
              <a:rPr lang="es-ES" b="1" dirty="0" smtClean="0">
                <a:solidFill>
                  <a:srgbClr val="FF0000"/>
                </a:solidFill>
              </a:rPr>
            </a:br>
            <a:r>
              <a:rPr lang="es-ES" b="1" dirty="0">
                <a:solidFill>
                  <a:srgbClr val="FF0000"/>
                </a:solidFill>
              </a:rPr>
              <a:t/>
            </a:r>
            <a:br>
              <a:rPr lang="es-ES" b="1" dirty="0">
                <a:solidFill>
                  <a:srgbClr val="FF0000"/>
                </a:solidFill>
              </a:rPr>
            </a:br>
            <a:r>
              <a:rPr lang="es-ES" b="1" dirty="0" smtClean="0">
                <a:solidFill>
                  <a:srgbClr val="FF0000"/>
                </a:solidFill>
              </a:rPr>
              <a:t/>
            </a:r>
            <a:br>
              <a:rPr lang="es-ES" b="1" dirty="0" smtClean="0">
                <a:solidFill>
                  <a:srgbClr val="FF0000"/>
                </a:solidFill>
              </a:rPr>
            </a:br>
            <a:r>
              <a:rPr lang="es-ES" b="1" dirty="0">
                <a:solidFill>
                  <a:srgbClr val="FF0000"/>
                </a:solidFill>
              </a:rPr>
              <a:t/>
            </a:r>
            <a:br>
              <a:rPr lang="es-ES" b="1" dirty="0">
                <a:solidFill>
                  <a:srgbClr val="FF0000"/>
                </a:solidFill>
              </a:rPr>
            </a:br>
            <a:r>
              <a:rPr lang="es-ES" b="1" dirty="0">
                <a:solidFill>
                  <a:srgbClr val="00B0F0"/>
                </a:solidFill>
                <a:latin typeface="Algerian" panose="04020705040A02060702" pitchFamily="82" charset="0"/>
              </a:rPr>
              <a:t>¿</a:t>
            </a:r>
            <a:r>
              <a:rPr lang="es-ES" b="1" dirty="0" smtClean="0">
                <a:solidFill>
                  <a:srgbClr val="00B0F0"/>
                </a:solidFill>
                <a:latin typeface="Algerian" panose="04020705040A02060702" pitchFamily="82" charset="0"/>
              </a:rPr>
              <a:t>QUÉ HACE QUE NUESTRO PROYECTO  SEA  ATRACTIVO?.</a:t>
            </a:r>
            <a:br>
              <a:rPr lang="es-ES" b="1" dirty="0" smtClean="0">
                <a:solidFill>
                  <a:srgbClr val="00B0F0"/>
                </a:solidFill>
                <a:latin typeface="Algerian" panose="04020705040A02060702" pitchFamily="82" charset="0"/>
              </a:rPr>
            </a:br>
            <a:r>
              <a:rPr lang="es-ES" b="1" dirty="0" smtClean="0">
                <a:solidFill>
                  <a:srgbClr val="FF0000"/>
                </a:solidFill>
              </a:rPr>
              <a:t>A) </a:t>
            </a:r>
            <a:r>
              <a:rPr lang="es-ES" sz="3100" b="1" dirty="0" smtClean="0">
                <a:solidFill>
                  <a:srgbClr val="FF0000"/>
                </a:solidFill>
              </a:rPr>
              <a:t>PARA EL GRAN PÚBLICO Y AFICIONADO EN GENERAL:</a:t>
            </a:r>
            <a:br>
              <a:rPr lang="es-ES" sz="3100" b="1" dirty="0" smtClean="0">
                <a:solidFill>
                  <a:srgbClr val="FF0000"/>
                </a:solidFill>
              </a:rPr>
            </a:br>
            <a:r>
              <a:rPr lang="es-ES" sz="3100" b="1" dirty="0" smtClean="0">
                <a:solidFill>
                  <a:srgbClr val="FF0000"/>
                </a:solidFill>
              </a:rPr>
              <a:t>  </a:t>
            </a:r>
            <a:r>
              <a:rPr lang="es-ES" sz="2700" b="1" dirty="0" smtClean="0">
                <a:solidFill>
                  <a:srgbClr val="FF0000"/>
                </a:solidFill>
              </a:rPr>
              <a:t>FÁCIL ACCESIBILIDAD, CONOCIMIENTO BÁSICO Y EMPATÍA DEL     PÚBLICO EN GENERAL.</a:t>
            </a:r>
            <a:br>
              <a:rPr lang="es-ES" sz="2700" b="1" dirty="0" smtClean="0">
                <a:solidFill>
                  <a:srgbClr val="FF0000"/>
                </a:solidFill>
              </a:rPr>
            </a:br>
            <a:r>
              <a:rPr lang="es-ES" sz="2700" b="1" dirty="0" smtClean="0">
                <a:solidFill>
                  <a:srgbClr val="FF0000"/>
                </a:solidFill>
              </a:rPr>
              <a:t>FAMILIARIDAD CON RETRANSMISIONES TELEVISIVAS.</a:t>
            </a:r>
            <a:br>
              <a:rPr lang="es-ES" sz="2700" b="1" dirty="0" smtClean="0">
                <a:solidFill>
                  <a:srgbClr val="FF0000"/>
                </a:solidFill>
              </a:rPr>
            </a:br>
            <a:r>
              <a:rPr lang="es-ES" sz="2700" b="1" dirty="0" smtClean="0">
                <a:solidFill>
                  <a:srgbClr val="FF0000"/>
                </a:solidFill>
              </a:rPr>
              <a:t>REMINISCENCIAS DE VIEJOS ÉXITOS .</a:t>
            </a:r>
            <a:br>
              <a:rPr lang="es-ES" sz="2700" b="1" dirty="0" smtClean="0">
                <a:solidFill>
                  <a:srgbClr val="FF0000"/>
                </a:solidFill>
              </a:rPr>
            </a:br>
            <a:r>
              <a:rPr lang="es-ES" sz="2700" b="1" dirty="0" smtClean="0">
                <a:solidFill>
                  <a:srgbClr val="FF0000"/>
                </a:solidFill>
              </a:rPr>
              <a:t>RECIENTES TRIUNFOS DE NUESTRA SELECCIÓN.</a:t>
            </a:r>
            <a:br>
              <a:rPr lang="es-ES" sz="2700" b="1" dirty="0" smtClean="0">
                <a:solidFill>
                  <a:srgbClr val="FF0000"/>
                </a:solidFill>
              </a:rPr>
            </a:br>
            <a:r>
              <a:rPr lang="es-ES" sz="2700" b="1" dirty="0">
                <a:solidFill>
                  <a:srgbClr val="FF0000"/>
                </a:solidFill>
              </a:rPr>
              <a:t/>
            </a:r>
            <a:br>
              <a:rPr lang="es-ES" sz="2700" b="1" dirty="0">
                <a:solidFill>
                  <a:srgbClr val="FF0000"/>
                </a:solidFill>
              </a:rPr>
            </a:br>
            <a:r>
              <a:rPr lang="es-ES" sz="2700" b="1" dirty="0" smtClean="0">
                <a:solidFill>
                  <a:srgbClr val="FF0000"/>
                </a:solidFill>
              </a:rPr>
              <a:t/>
            </a:r>
            <a:br>
              <a:rPr lang="es-ES" sz="2700" b="1" dirty="0" smtClean="0">
                <a:solidFill>
                  <a:srgbClr val="FF0000"/>
                </a:solidFill>
              </a:rPr>
            </a:br>
            <a:r>
              <a:rPr lang="es-ES" b="1" dirty="0" smtClean="0">
                <a:solidFill>
                  <a:srgbClr val="FF0000"/>
                </a:solidFill>
              </a:rPr>
              <a:t/>
            </a:r>
            <a:br>
              <a:rPr lang="es-ES" b="1" dirty="0" smtClean="0">
                <a:solidFill>
                  <a:srgbClr val="FF0000"/>
                </a:solidFill>
              </a:rPr>
            </a:br>
            <a:r>
              <a:rPr lang="es-ES" b="1" dirty="0">
                <a:solidFill>
                  <a:srgbClr val="FF0000"/>
                </a:solidFill>
              </a:rPr>
              <a:t/>
            </a:r>
            <a:br>
              <a:rPr lang="es-ES" b="1" dirty="0">
                <a:solidFill>
                  <a:srgbClr val="FF0000"/>
                </a:solidFill>
              </a:rPr>
            </a:br>
            <a:r>
              <a:rPr lang="es-ES" b="1" dirty="0" smtClean="0">
                <a:solidFill>
                  <a:srgbClr val="FF0000"/>
                </a:solidFill>
              </a:rPr>
              <a:t/>
            </a:r>
            <a:br>
              <a:rPr lang="es-ES" b="1" dirty="0" smtClean="0">
                <a:solidFill>
                  <a:srgbClr val="FF0000"/>
                </a:solidFill>
              </a:rPr>
            </a:br>
            <a:r>
              <a:rPr lang="es-ES" b="1" dirty="0" smtClean="0">
                <a:solidFill>
                  <a:srgbClr val="FF0000"/>
                </a:solidFill>
              </a:rPr>
              <a:t/>
            </a:r>
            <a:br>
              <a:rPr lang="es-ES" b="1" dirty="0" smtClean="0">
                <a:solidFill>
                  <a:srgbClr val="FF0000"/>
                </a:solidFill>
              </a:rPr>
            </a:br>
            <a:endParaRPr lang="es-ES" b="1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44" y="2735489"/>
            <a:ext cx="409228" cy="4092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44" y="3458035"/>
            <a:ext cx="414337" cy="40798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35" y="3898159"/>
            <a:ext cx="414337" cy="40798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44" y="4329824"/>
            <a:ext cx="414337" cy="40798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5001"/>
            <a:ext cx="3238500" cy="1905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945341"/>
            <a:ext cx="2808312" cy="15443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945341"/>
            <a:ext cx="2209956" cy="16580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0524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5416" y="4509120"/>
            <a:ext cx="2143125" cy="21431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6357" y="1827382"/>
            <a:ext cx="1911744" cy="15061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845608"/>
            <a:ext cx="1780912" cy="151641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27382"/>
            <a:ext cx="1623923" cy="15061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2700" b="1" dirty="0" smtClean="0">
                <a:solidFill>
                  <a:srgbClr val="002060"/>
                </a:solidFill>
              </a:rPr>
              <a:t/>
            </a:r>
            <a:br>
              <a:rPr lang="es-ES" sz="2700" b="1" dirty="0" smtClean="0">
                <a:solidFill>
                  <a:srgbClr val="002060"/>
                </a:solidFill>
              </a:rPr>
            </a:br>
            <a:r>
              <a:rPr lang="es-ES" sz="2700" b="1" dirty="0">
                <a:solidFill>
                  <a:srgbClr val="002060"/>
                </a:solidFill>
              </a:rPr>
              <a:t/>
            </a:r>
            <a:br>
              <a:rPr lang="es-ES" sz="2700" b="1" dirty="0">
                <a:solidFill>
                  <a:srgbClr val="002060"/>
                </a:solidFill>
              </a:rPr>
            </a:br>
            <a:r>
              <a:rPr lang="es-ES" sz="3100" b="1" dirty="0" smtClean="0">
                <a:solidFill>
                  <a:srgbClr val="002060"/>
                </a:solidFill>
                <a:latin typeface="Algerian" panose="04020705040A02060702" pitchFamily="82" charset="0"/>
              </a:rPr>
              <a:t>¿Y PARA</a:t>
            </a:r>
            <a:r>
              <a:rPr lang="es-ES" sz="3100" b="1" dirty="0">
                <a:solidFill>
                  <a:srgbClr val="002060"/>
                </a:solidFill>
                <a:latin typeface="Algerian" panose="04020705040A02060702" pitchFamily="82" charset="0"/>
              </a:rPr>
              <a:t>…? </a:t>
            </a:r>
            <a:br>
              <a:rPr lang="es-ES" sz="3100" b="1" dirty="0">
                <a:solidFill>
                  <a:srgbClr val="002060"/>
                </a:solidFill>
                <a:latin typeface="Algerian" panose="04020705040A02060702" pitchFamily="82" charset="0"/>
              </a:rPr>
            </a:br>
            <a:r>
              <a:rPr lang="es-ES" sz="3100" b="1" dirty="0" smtClean="0">
                <a:solidFill>
                  <a:srgbClr val="002060"/>
                </a:solidFill>
                <a:latin typeface="Algerian" panose="04020705040A02060702" pitchFamily="82" charset="0"/>
              </a:rPr>
              <a:t> B)¿POSIBLES </a:t>
            </a:r>
            <a:r>
              <a:rPr lang="es-ES" sz="3100" b="1" dirty="0">
                <a:solidFill>
                  <a:srgbClr val="002060"/>
                </a:solidFill>
                <a:latin typeface="Algerian" panose="04020705040A02060702" pitchFamily="82" charset="0"/>
              </a:rPr>
              <a:t>PATROCINADORES, COLABORADORES Y MECENAS? EL RETORNO.</a:t>
            </a:r>
            <a:r>
              <a:rPr lang="es-ES" b="1" dirty="0">
                <a:solidFill>
                  <a:srgbClr val="002060"/>
                </a:solidFill>
              </a:rPr>
              <a:t/>
            </a:r>
            <a:br>
              <a:rPr lang="es-ES" b="1" dirty="0">
                <a:solidFill>
                  <a:srgbClr val="002060"/>
                </a:solidFill>
              </a:rPr>
            </a:br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63060" y="3153222"/>
            <a:ext cx="8229600" cy="3569246"/>
          </a:xfrm>
        </p:spPr>
        <p:txBody>
          <a:bodyPr>
            <a:normAutofit/>
          </a:bodyPr>
          <a:lstStyle/>
          <a:p>
            <a:endParaRPr lang="es-ES" sz="1900" b="1" dirty="0" smtClean="0">
              <a:solidFill>
                <a:srgbClr val="002060"/>
              </a:solidFill>
            </a:endParaRPr>
          </a:p>
          <a:p>
            <a:r>
              <a:rPr lang="es-ES" sz="1900" b="1" dirty="0" smtClean="0">
                <a:solidFill>
                  <a:srgbClr val="002060"/>
                </a:solidFill>
              </a:rPr>
              <a:t>1-REDUCIDOS COSTES PARA ACCEDER A LA ÉLITE.</a:t>
            </a:r>
          </a:p>
          <a:p>
            <a:r>
              <a:rPr lang="es-ES" sz="1900" b="1" dirty="0" smtClean="0">
                <a:solidFill>
                  <a:srgbClr val="002060"/>
                </a:solidFill>
              </a:rPr>
              <a:t>2-REPERCUSIÓN MEDIÁTICA.</a:t>
            </a:r>
          </a:p>
          <a:p>
            <a:pPr marL="0" indent="0">
              <a:buNone/>
            </a:pPr>
            <a:r>
              <a:rPr lang="es-ES" sz="1900" b="1" dirty="0" smtClean="0">
                <a:solidFill>
                  <a:srgbClr val="002060"/>
                </a:solidFill>
              </a:rPr>
              <a:t>     POSIBILIDAD DE EXPANSIÓN PUBLICITARIA     INMEDIATA.</a:t>
            </a:r>
          </a:p>
          <a:p>
            <a:pPr marL="0" indent="0">
              <a:buNone/>
            </a:pPr>
            <a:r>
              <a:rPr lang="es-ES" sz="1900" b="1" dirty="0" smtClean="0">
                <a:solidFill>
                  <a:srgbClr val="002060"/>
                </a:solidFill>
              </a:rPr>
              <a:t>     ACCESO A LOS MEDIOS DE COMUNICACIÓN (LOCALES , PROVINCIALES,NACIONALES…) PARA PROYECTAR UNA MARCA.</a:t>
            </a:r>
          </a:p>
          <a:p>
            <a:r>
              <a:rPr lang="es-ES" sz="1800" b="1" dirty="0" smtClean="0">
                <a:solidFill>
                  <a:srgbClr val="002060"/>
                </a:solidFill>
              </a:rPr>
              <a:t>RECONOCIMIENTO DE VALOR SOCIAL AÑADIDO.</a:t>
            </a:r>
          </a:p>
        </p:txBody>
      </p:sp>
    </p:spTree>
    <p:extLst>
      <p:ext uri="{BB962C8B-B14F-4D97-AF65-F5344CB8AC3E}">
        <p14:creationId xmlns:p14="http://schemas.microsoft.com/office/powerpoint/2010/main" val="426193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581128"/>
            <a:ext cx="2457298" cy="1630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708920"/>
            <a:ext cx="2305439" cy="161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>
                <a:solidFill>
                  <a:srgbClr val="002060"/>
                </a:solidFill>
                <a:latin typeface="Algerian" panose="04020705040A02060702" pitchFamily="82" charset="0"/>
              </a:rPr>
              <a:t>PRESUPUESTO MEDIO ESTIMADO</a:t>
            </a:r>
            <a:r>
              <a:rPr lang="es-ES" dirty="0" smtClean="0">
                <a:solidFill>
                  <a:srgbClr val="002060"/>
                </a:solidFill>
                <a:latin typeface="Algerian" panose="04020705040A02060702" pitchFamily="82" charset="0"/>
              </a:rPr>
              <a:t>.</a:t>
            </a:r>
            <a:endParaRPr lang="es-ES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sz="1600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Datos consultados sobre </a:t>
            </a:r>
            <a:r>
              <a:rPr lang="es-ES" sz="2000" b="1" dirty="0" smtClean="0">
                <a:solidFill>
                  <a:srgbClr val="002060"/>
                </a:solidFill>
                <a:latin typeface="Algerian" panose="04020705040A02060702" pitchFamily="82" charset="0"/>
              </a:rPr>
              <a:t>presupuestos medios de clubs </a:t>
            </a:r>
            <a:r>
              <a:rPr lang="es-ES" sz="1600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de zonas medias de las clasificaciones regulares de varias temporadas y categorías.</a:t>
            </a:r>
          </a:p>
          <a:p>
            <a:r>
              <a:rPr lang="es-ES" sz="1600" b="1" dirty="0" smtClean="0">
                <a:solidFill>
                  <a:srgbClr val="002060"/>
                </a:solidFill>
                <a:latin typeface="Algerian" panose="04020705040A02060702" pitchFamily="82" charset="0"/>
              </a:rPr>
              <a:t>Fuentes </a:t>
            </a:r>
            <a:r>
              <a:rPr lang="es-ES" sz="1600" b="1" dirty="0" err="1" smtClean="0">
                <a:solidFill>
                  <a:srgbClr val="FF0000"/>
                </a:solidFill>
                <a:latin typeface="Algerian" panose="04020705040A02060702" pitchFamily="82" charset="0"/>
              </a:rPr>
              <a:t>Federacion</a:t>
            </a:r>
            <a:r>
              <a:rPr lang="es-ES" sz="1600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 española de balonmano, webs de diversos club, estimación sueldos medios jugadores consultados</a:t>
            </a:r>
            <a:endParaRPr lang="es-ES" sz="1600" b="1" dirty="0">
              <a:solidFill>
                <a:srgbClr val="FF0000"/>
              </a:solidFill>
              <a:latin typeface="Algerian" panose="04020705040A02060702" pitchFamily="82" charset="0"/>
            </a:endParaRPr>
          </a:p>
          <a:p>
            <a:r>
              <a:rPr lang="es-ES" sz="1600" b="1" dirty="0" smtClean="0">
                <a:solidFill>
                  <a:srgbClr val="0070C0"/>
                </a:solidFill>
                <a:latin typeface="Algerian" panose="04020705040A02060702" pitchFamily="82" charset="0"/>
              </a:rPr>
              <a:t>PRIMERA AUTONÓMICA:     </a:t>
            </a:r>
            <a:r>
              <a:rPr lang="es-ES" sz="1600" b="1" dirty="0" smtClean="0">
                <a:solidFill>
                  <a:srgbClr val="C00000"/>
                </a:solidFill>
                <a:latin typeface="Algerian" panose="04020705040A02060702" pitchFamily="82" charset="0"/>
              </a:rPr>
              <a:t>6.000 EUROS</a:t>
            </a:r>
          </a:p>
          <a:p>
            <a:r>
              <a:rPr lang="es-ES" sz="1600" b="1" dirty="0">
                <a:solidFill>
                  <a:srgbClr val="C00000"/>
                </a:solidFill>
                <a:latin typeface="Algerian" panose="04020705040A02060702" pitchFamily="82" charset="0"/>
              </a:rPr>
              <a:t>S</a:t>
            </a:r>
            <a:r>
              <a:rPr lang="es-ES" sz="1600" b="1" dirty="0" smtClean="0">
                <a:solidFill>
                  <a:srgbClr val="C00000"/>
                </a:solidFill>
                <a:latin typeface="Algerian" panose="04020705040A02060702" pitchFamily="82" charset="0"/>
              </a:rPr>
              <a:t>EGUNDA NACIONAL:        12.000 EUROS. </a:t>
            </a:r>
          </a:p>
          <a:p>
            <a:r>
              <a:rPr lang="es-ES" sz="1600" b="1" dirty="0" smtClean="0">
                <a:solidFill>
                  <a:srgbClr val="002060"/>
                </a:solidFill>
                <a:latin typeface="Algerian" panose="04020705040A02060702" pitchFamily="82" charset="0"/>
              </a:rPr>
              <a:t>Primera nacional:         </a:t>
            </a:r>
            <a:r>
              <a:rPr lang="es-ES" sz="1600" b="1" dirty="0" smtClean="0">
                <a:solidFill>
                  <a:srgbClr val="C00000"/>
                </a:solidFill>
                <a:latin typeface="Algerian" panose="04020705040A02060702" pitchFamily="82" charset="0"/>
              </a:rPr>
              <a:t>30.000 EUROS.</a:t>
            </a:r>
            <a:endParaRPr lang="es-ES" sz="1800" b="1" dirty="0" smtClean="0">
              <a:solidFill>
                <a:srgbClr val="C00000"/>
              </a:solidFill>
              <a:latin typeface="Algerian" panose="04020705040A02060702" pitchFamily="82" charset="0"/>
            </a:endParaRPr>
          </a:p>
          <a:p>
            <a:endParaRPr lang="es-ES" sz="1600" b="1" dirty="0">
              <a:solidFill>
                <a:srgbClr val="FF0000"/>
              </a:solidFill>
              <a:latin typeface="Algerian" panose="04020705040A02060702" pitchFamily="82" charset="0"/>
            </a:endParaRPr>
          </a:p>
          <a:p>
            <a:r>
              <a:rPr lang="es-ES" sz="16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División de honor – b : </a:t>
            </a:r>
            <a:r>
              <a:rPr lang="es-ES" sz="1800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180.000- 275000 euros.</a:t>
            </a:r>
          </a:p>
          <a:p>
            <a:endParaRPr lang="es-ES" sz="1600" b="1" dirty="0">
              <a:solidFill>
                <a:srgbClr val="FF0000"/>
              </a:solidFill>
              <a:latin typeface="Algerian" panose="04020705040A02060702" pitchFamily="82" charset="0"/>
            </a:endParaRPr>
          </a:p>
          <a:p>
            <a:r>
              <a:rPr lang="es-ES" sz="1600" b="1" dirty="0" smtClean="0">
                <a:solidFill>
                  <a:schemeClr val="accent6">
                    <a:lumMod val="75000"/>
                  </a:schemeClr>
                </a:solidFill>
                <a:latin typeface="Algerian" panose="04020705040A02060702" pitchFamily="82" charset="0"/>
              </a:rPr>
              <a:t>Liga </a:t>
            </a:r>
            <a:r>
              <a:rPr lang="es-ES" sz="1600" b="1" dirty="0" err="1" smtClean="0">
                <a:solidFill>
                  <a:schemeClr val="accent6">
                    <a:lumMod val="75000"/>
                  </a:schemeClr>
                </a:solidFill>
                <a:latin typeface="Algerian" panose="04020705040A02060702" pitchFamily="82" charset="0"/>
              </a:rPr>
              <a:t>asobal</a:t>
            </a:r>
            <a:r>
              <a:rPr lang="es-ES" sz="1600" b="1" dirty="0" smtClean="0">
                <a:solidFill>
                  <a:schemeClr val="accent6">
                    <a:lumMod val="75000"/>
                  </a:schemeClr>
                </a:solidFill>
                <a:latin typeface="Algerian" panose="04020705040A02060702" pitchFamily="82" charset="0"/>
              </a:rPr>
              <a:t>:                  </a:t>
            </a:r>
            <a:r>
              <a:rPr lang="es-ES" sz="1800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420.000 – 525.000 euros.</a:t>
            </a:r>
          </a:p>
          <a:p>
            <a:endParaRPr lang="es-ES" sz="1600" b="1" dirty="0" smtClean="0">
              <a:solidFill>
                <a:srgbClr val="FF0000"/>
              </a:solidFill>
              <a:latin typeface="Algerian" panose="04020705040A02060702" pitchFamily="82" charset="0"/>
            </a:endParaRPr>
          </a:p>
          <a:p>
            <a:r>
              <a:rPr lang="es-ES" sz="1600" b="1" dirty="0" smtClean="0">
                <a:solidFill>
                  <a:srgbClr val="002060"/>
                </a:solidFill>
                <a:latin typeface="Algerian" panose="04020705040A02060702" pitchFamily="82" charset="0"/>
              </a:rPr>
              <a:t>Conceptos estimados </a:t>
            </a:r>
            <a:r>
              <a:rPr lang="es-ES" sz="1600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según las diversas categorías:</a:t>
            </a:r>
          </a:p>
          <a:p>
            <a:pPr marL="0" indent="0">
              <a:buNone/>
            </a:pPr>
            <a:r>
              <a:rPr lang="es-ES" sz="1600" b="1" dirty="0" smtClean="0">
                <a:solidFill>
                  <a:srgbClr val="C00000"/>
                </a:solidFill>
                <a:latin typeface="Algerian" panose="04020705040A02060702" pitchFamily="82" charset="0"/>
              </a:rPr>
              <a:t>-gastos federativos (arbitrajes, tasas, cánones, seguros…)</a:t>
            </a:r>
          </a:p>
          <a:p>
            <a:pPr marL="0" indent="0">
              <a:buNone/>
            </a:pPr>
            <a:r>
              <a:rPr lang="es-ES" sz="1600" b="1" dirty="0" smtClean="0">
                <a:solidFill>
                  <a:srgbClr val="C00000"/>
                </a:solidFill>
                <a:latin typeface="Algerian" panose="04020705040A02060702" pitchFamily="82" charset="0"/>
              </a:rPr>
              <a:t>-viajes, alojamientos.</a:t>
            </a:r>
          </a:p>
          <a:p>
            <a:pPr marL="0" indent="0">
              <a:buNone/>
            </a:pPr>
            <a:r>
              <a:rPr lang="es-ES" sz="1600" b="1" dirty="0" smtClean="0">
                <a:solidFill>
                  <a:srgbClr val="C00000"/>
                </a:solidFill>
                <a:latin typeface="Algerian" panose="04020705040A02060702" pitchFamily="82" charset="0"/>
              </a:rPr>
              <a:t>-dietas jugadores y cuerpo técnico.</a:t>
            </a:r>
          </a:p>
          <a:p>
            <a:pPr marL="0" indent="0">
              <a:buNone/>
            </a:pPr>
            <a:r>
              <a:rPr lang="es-ES" sz="1600" b="1" dirty="0" smtClean="0">
                <a:solidFill>
                  <a:srgbClr val="C00000"/>
                </a:solidFill>
                <a:latin typeface="Algerian" panose="04020705040A02060702" pitchFamily="82" charset="0"/>
              </a:rPr>
              <a:t>-impuestos – </a:t>
            </a:r>
            <a:r>
              <a:rPr lang="es-ES" sz="1600" b="1" dirty="0" err="1" smtClean="0">
                <a:solidFill>
                  <a:srgbClr val="C00000"/>
                </a:solidFill>
                <a:latin typeface="Algerian" panose="04020705040A02060702" pitchFamily="82" charset="0"/>
              </a:rPr>
              <a:t>obigaciones</a:t>
            </a:r>
            <a:r>
              <a:rPr lang="es-ES" sz="1600" b="1" dirty="0" smtClean="0">
                <a:solidFill>
                  <a:srgbClr val="C00000"/>
                </a:solidFill>
                <a:latin typeface="Algerian" panose="04020705040A02060702" pitchFamily="82" charset="0"/>
              </a:rPr>
              <a:t>.</a:t>
            </a:r>
          </a:p>
          <a:p>
            <a:pPr marL="0" indent="0">
              <a:buNone/>
            </a:pPr>
            <a:r>
              <a:rPr lang="es-ES" sz="1600" b="1" dirty="0" smtClean="0">
                <a:solidFill>
                  <a:srgbClr val="C00000"/>
                </a:solidFill>
                <a:latin typeface="Algerian" panose="04020705040A02060702" pitchFamily="82" charset="0"/>
              </a:rPr>
              <a:t>-otros: material deportivo, material fungible…</a:t>
            </a:r>
          </a:p>
          <a:p>
            <a:pPr marL="0" indent="0">
              <a:buNone/>
            </a:pPr>
            <a:endParaRPr lang="es-ES" sz="1600" b="1" dirty="0">
              <a:solidFill>
                <a:srgbClr val="FF0000"/>
              </a:solidFill>
              <a:latin typeface="Algerian" panose="04020705040A02060702" pitchFamily="82" charset="0"/>
            </a:endParaRPr>
          </a:p>
          <a:p>
            <a:pPr marL="0" indent="0">
              <a:buNone/>
            </a:pPr>
            <a:endParaRPr lang="es-ES" sz="1600" b="1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446"/>
            <a:ext cx="1144141" cy="163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702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014"/>
            <a:ext cx="8229600" cy="508918"/>
          </a:xfrm>
        </p:spPr>
        <p:txBody>
          <a:bodyPr>
            <a:noAutofit/>
          </a:bodyPr>
          <a:lstStyle/>
          <a:p>
            <a:r>
              <a:rPr lang="es-ES" sz="1600" dirty="0" smtClean="0">
                <a:solidFill>
                  <a:srgbClr val="FF0000"/>
                </a:solidFill>
                <a:latin typeface="Algerian" panose="04020705040A02060702" pitchFamily="82" charset="0"/>
              </a:rPr>
              <a:t>REFERENCIAS ACTUALES DE GASTOS FEDERATIVOS AÑO 2015</a:t>
            </a:r>
            <a:r>
              <a:rPr lang="es-ES" sz="1600" b="1" dirty="0" smtClean="0">
                <a:solidFill>
                  <a:srgbClr val="FF0000"/>
                </a:solidFill>
              </a:rPr>
              <a:t>.</a:t>
            </a:r>
            <a:endParaRPr lang="es-ES" sz="1600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8496943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7456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b="1" dirty="0" smtClean="0">
                <a:solidFill>
                  <a:srgbClr val="002060"/>
                </a:solidFill>
                <a:latin typeface="Algerian" panose="04020705040A02060702" pitchFamily="82" charset="0"/>
              </a:rPr>
              <a:t>AYUDAS INSTITUCIONALES.</a:t>
            </a:r>
            <a:endParaRPr lang="es-ES" sz="4000" b="1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63080"/>
            <a:ext cx="2543480" cy="196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646" y="1772816"/>
            <a:ext cx="2550967" cy="2124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613" y="1556792"/>
            <a:ext cx="2448272" cy="17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452" y="1051672"/>
            <a:ext cx="1571616" cy="721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 redondeado"/>
          <p:cNvSpPr/>
          <p:nvPr/>
        </p:nvSpPr>
        <p:spPr>
          <a:xfrm>
            <a:off x="395536" y="3897245"/>
            <a:ext cx="7992888" cy="27721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LA EXPERIENCIA , CONOCIMIENTOS Y VIVENCIAS  ADQUIRIDAS A LO LARGO DE LOS AÑOS POR NUESTRO GRUPO DE TRABAJO, NOS LLEVAN A VALORAR EN GRAN MEDIDA,QUE UN PRESUPUESTO DE UN  CLUB DE BALONMANO NO PUEDE GIRAR NI DEPENDER EN PORCENTAJES ELEVADOS DE LAS AYUDAS INSTITUCIONALES. LOS CONTINUOS CAMBIOS Y VAIVENES POLÍTICOS DOTAN LOS ACUERDOS CON LAS ENTIDADES E INSTITUCIONES DE UN GRADO DE INESTABILIDAD QUE HACE VULNERABLE UN PROYECTO QUE NO DISPONE DE UN SPONSOR PRINCIPAL FUERTE Y CONSOLIDADO, QUE PUEDA FACILITAR EN GRAN MEDIDA LA ESTABILIDAD DEL GRUPO EN GENERAL .CREEMOS QUE ENTRE UN 15 20 % COMO MÁXIMO SERÍA LO DESEABLE.</a:t>
            </a:r>
            <a:endParaRPr lang="es-ES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3046278"/>
            <a:ext cx="1403648" cy="897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42672">
            <a:off x="7937366" y="4255382"/>
            <a:ext cx="1330432" cy="841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3904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492896"/>
            <a:ext cx="1576189" cy="1576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199" y="249145"/>
            <a:ext cx="8229600" cy="114300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204864"/>
            <a:ext cx="3524250" cy="263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069" y="2655754"/>
            <a:ext cx="1220714" cy="1250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005" y="1852240"/>
            <a:ext cx="3190875" cy="3953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88641"/>
            <a:ext cx="8064896" cy="122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4058686" y="5343599"/>
            <a:ext cx="49135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gerian" panose="04020705040A02060702" pitchFamily="82" charset="0"/>
              </a:rPr>
              <a:t>Do </a:t>
            </a:r>
            <a:r>
              <a:rPr lang="es-ES" sz="540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gerian" panose="04020705040A02060702" pitchFamily="82" charset="0"/>
              </a:rPr>
              <a:t>You</a:t>
            </a:r>
            <a:r>
              <a:rPr lang="es-ES" sz="54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gerian" panose="04020705040A02060702" pitchFamily="82" charset="0"/>
              </a:rPr>
              <a:t> </a:t>
            </a:r>
            <a:r>
              <a:rPr lang="es-ES" sz="540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gerian" panose="04020705040A02060702" pitchFamily="82" charset="0"/>
              </a:rPr>
              <a:t>play</a:t>
            </a:r>
            <a:r>
              <a:rPr lang="es-ES" sz="54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gerian" panose="04020705040A02060702" pitchFamily="82" charset="0"/>
              </a:rPr>
              <a:t> ?</a:t>
            </a:r>
            <a:endParaRPr lang="es-ES" sz="5400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365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1017</Words>
  <Application>Microsoft Office PowerPoint</Application>
  <PresentationFormat>Presentación en pantalla (4:3)</PresentationFormat>
  <Paragraphs>142</Paragraphs>
  <Slides>28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29" baseType="lpstr">
      <vt:lpstr>Tema de Office</vt:lpstr>
      <vt:lpstr>PROYECTO BALONMANO.</vt:lpstr>
      <vt:lpstr>c. H.t.</vt:lpstr>
      <vt:lpstr>    …Y Por qué no?     </vt:lpstr>
      <vt:lpstr>JUSTIFICACIÓN</vt:lpstr>
      <vt:lpstr>MÁS RAZONES PARA NUESTRO PROYECTO. </vt:lpstr>
      <vt:lpstr>ANTECEDENTES DE ÉXITO.</vt:lpstr>
      <vt:lpstr>OTROS PROYECTOS FALLARON</vt:lpstr>
      <vt:lpstr> ENCUESTA PROYECTO BALONMANO  PROYECTOS FALLIDOS EN OTRAS LOCALIDADES DE NUESTRA PROVINCIA(ALZIRA,  VALENCIA…). ENCUESTA : PREGUNTA ÚNICA. ESTIMACIÓN PORCENTUAL EN REFERENCIA A :137 PERSONAS. POBLACIÓn ENCUESTADA: AFICIONADOS, JUGADORES, DIRECTIVOS,TRABAJADORES DE CLUB.  </vt:lpstr>
      <vt:lpstr> ANÁLISIS DE LAS  CIRCUNTANCIAS QUE PUDIERON TRAER AL ERROR.  (ENCUESTADOS Y PREGUNTADOS EXDIRECTIVOS, EXJUGADORES,EXEMPLEADOS DE CLUBS Y AFICIONADOS)      </vt:lpstr>
      <vt:lpstr>NUESTRO PRESENTE </vt:lpstr>
      <vt:lpstr>   ¿Qué necesitamos?</vt:lpstr>
      <vt:lpstr>      1- UNOS CIMIENTOS SÓLIDOS  A) DIRECTIVA            B) CUERPO TÉCNICO CUALIFICADO          C)EQUIPO SENIOR DE REFERENCIA            D)EQUIPOS DE BASE VINCULADOS E) CREAR UNA AFICIÓN FIEL        </vt:lpstr>
      <vt:lpstr>A) ESTRUCTURA DIRECTIVA.</vt:lpstr>
      <vt:lpstr>     NUESTROS DIRECTIVOS. …SON… EMPRESARIOS. GESTORES. PADRES DE JUGADORES.. ORGANIZADORES. PERSONAS CON COMPROMISO PERSONAS  POLIVALENTES. UN GRAN EQUIPO DE TRABAJO.     .</vt:lpstr>
      <vt:lpstr>Presentación de PowerPoint</vt:lpstr>
      <vt:lpstr>C) UNA PLANTILLA DE JUGADORES COMPETITIVA EN CATEGORÍA REFERENCIAL.</vt:lpstr>
      <vt:lpstr>  D) EQUIPOS DE BASE VINCULADOS  </vt:lpstr>
      <vt:lpstr>Presentación de PowerPoint</vt:lpstr>
      <vt:lpstr>  2-ESTRUCTURA FINANCIERA ESTABLE. .UNA MARCA O EMPRESA PRINCIPAL DE REFERENCIA .UNA IMPORTANTE RED DE COLABORADORES  -AYUDAS INSTITUCIONALES . -GESTIÓN SOBRIA,EFICIENTE Y CON ESPÍRITU COMPETITIVO.  </vt:lpstr>
      <vt:lpstr>2.1.UNA MARCA O EMPRESA PRINCIPAL DE REFERENCIA</vt:lpstr>
      <vt:lpstr>UNA MARCA DE REFERENCIA ES SINÓNIMO DE :</vt:lpstr>
      <vt:lpstr>2.2.UNA IMPORTANTE RED DE COLABORADORES </vt:lpstr>
      <vt:lpstr>    ¿QUÉ HACE QUE NUESTRO PROYECTO  SEA  ATRACTIVO?. A) PARA EL GRAN PÚBLICO Y AFICIONADO EN GENERAL:   FÁCIL ACCESIBILIDAD, CONOCIMIENTO BÁSICO Y EMPATÍA DEL     PÚBLICO EN GENERAL. FAMILIARIDAD CON RETRANSMISIONES TELEVISIVAS. REMINISCENCIAS DE VIEJOS ÉXITOS . RECIENTES TRIUNFOS DE NUESTRA SELECCIÓN.       </vt:lpstr>
      <vt:lpstr>  ¿Y PARA…?   B)¿POSIBLES PATROCINADORES, COLABORADORES Y MECENAS? EL RETORNO. </vt:lpstr>
      <vt:lpstr>PRESUPUESTO MEDIO ESTIMADO.</vt:lpstr>
      <vt:lpstr>REFERENCIAS ACTUALES DE GASTOS FEDERATIVOS AÑO 2015.</vt:lpstr>
      <vt:lpstr>AYUDAS INSTITUCIONALES.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PROYECTO BALONMANO.</dc:title>
  <dc:creator>Pc</dc:creator>
  <cp:lastModifiedBy>Pc</cp:lastModifiedBy>
  <cp:revision>3</cp:revision>
  <dcterms:created xsi:type="dcterms:W3CDTF">2016-04-20T11:07:42Z</dcterms:created>
  <dcterms:modified xsi:type="dcterms:W3CDTF">2016-10-06T22:00:52Z</dcterms:modified>
</cp:coreProperties>
</file>